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1pPr>
    <a:lvl2pPr marL="0" marR="0" indent="228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2pPr>
    <a:lvl3pPr marL="0" marR="0" indent="457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3pPr>
    <a:lvl4pPr marL="0" marR="0" indent="685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4pPr>
    <a:lvl5pPr marL="0" marR="0" indent="9144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5pPr>
    <a:lvl6pPr marL="0" marR="0" indent="11430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6pPr>
    <a:lvl7pPr marL="0" marR="0" indent="1371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7pPr>
    <a:lvl8pPr marL="0" marR="0" indent="1600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8pPr>
    <a:lvl9pPr marL="0" marR="0" indent="1828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Iowan Old Style Italic"/>
        <a:ea typeface="Iowan Old Style Italic"/>
        <a:cs typeface="Iowan Old Style Italic"/>
        <a:sym typeface="Iowan Old Style Ital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BCBCB">
              <a:alpha val="25000"/>
            </a:srgbClr>
          </a:solidFill>
        </a:fill>
      </a:tcStyle>
    </a:band2H>
    <a:firstCol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36000"/>
            </a:srgbClr>
          </a:solidFill>
        </a:fill>
      </a:tcStyle>
    </a:firstCol>
    <a:lastRow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EBEBE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522454"/>
              <a:satOff val="1153"/>
              <a:lumOff val="13444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Col>
    <a:lastRow>
      <a:tcTxStyle b="off" i="off">
        <a:fontRef idx="minor">
          <a:schemeClr val="accent2">
            <a:satOff val="-3676"/>
            <a:lumOff val="-12171"/>
          </a:schemeClr>
        </a:fontRef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508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DEF"/>
              </a:solidFill>
              <a:prstDash val="solid"/>
              <a:miter lim="400000"/>
            </a:ln>
          </a:left>
          <a:right>
            <a:ln w="12700" cap="flat">
              <a:solidFill>
                <a:srgbClr val="FFFDEF"/>
              </a:solidFill>
              <a:prstDash val="solid"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BCBCB">
              <a:alpha val="36000"/>
            </a:srgbClr>
          </a:solidFill>
        </a:fill>
      </a:tcStyle>
    </a:band2H>
    <a:firstCol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wholeTbl>
    <a:band2H>
      <a:tcTxStyle/>
      <a:tcStyle>
        <a:tcBdr/>
        <a:fill>
          <a:solidFill>
            <a:srgbClr val="AEAEAE">
              <a:alpha val="25000"/>
            </a:srgbClr>
          </a:solidFill>
        </a:fill>
      </a:tcStyle>
    </a:band2H>
    <a:firstCol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97B8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C5C5C"/>
              </a:solidFill>
              <a:prstDash val="solid"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07" autoAdjust="0"/>
  </p:normalViewPr>
  <p:slideViewPr>
    <p:cSldViewPr>
      <p:cViewPr>
        <p:scale>
          <a:sx n="83" d="100"/>
          <a:sy n="83" d="100"/>
        </p:scale>
        <p:origin x="-1374" y="22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944319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body" sz="quarter" idx="13"/>
          </p:nvPr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Tekst tytułowy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sz="half" idx="1"/>
          </p:nvPr>
        </p:nvSpPr>
        <p:spPr>
          <a:xfrm>
            <a:off x="571500" y="5676900"/>
            <a:ext cx="11861800" cy="32639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1pPr>
            <a:lvl2pPr marL="0" indent="2286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2pPr>
            <a:lvl3pPr marL="0" indent="4572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3pPr>
            <a:lvl4pPr marL="0" indent="6858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4pPr>
            <a:lvl5pPr marL="0" indent="9144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12088552" y="9189156"/>
            <a:ext cx="309365" cy="3429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508000" y="1771650"/>
            <a:ext cx="1697832" cy="317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1000" b="1" spc="0">
                <a:solidFill>
                  <a:srgbClr val="E4E4E4"/>
                </a:solidFill>
                <a:latin typeface="Baskerville"/>
                <a:ea typeface="Baskerville"/>
                <a:cs typeface="Baskerville"/>
                <a:sym typeface="Baskerville"/>
              </a:defRPr>
            </a:lvl1pPr>
          </a:lstStyle>
          <a:p>
            <a:r>
              <a:t>„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3"/>
          </p:nvPr>
        </p:nvSpPr>
        <p:spPr>
          <a:xfrm>
            <a:off x="1943100" y="3870536"/>
            <a:ext cx="10490200" cy="9398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1600"/>
              </a:spcBef>
              <a:buSzTx/>
              <a:buFontTx/>
              <a:buNone/>
              <a:defRPr sz="4800">
                <a:solidFill>
                  <a:srgbClr val="747676"/>
                </a:solidFill>
              </a:defRPr>
            </a:lvl1pPr>
          </a:lstStyle>
          <a:p>
            <a:r>
              <a:t>Wpisz tu cytat.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sz="quarter" idx="14"/>
          </p:nvPr>
        </p:nvSpPr>
        <p:spPr>
          <a:xfrm>
            <a:off x="1943100" y="7772400"/>
            <a:ext cx="10490200" cy="939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70000"/>
              </a:lnSpc>
              <a:spcBef>
                <a:spcPts val="1600"/>
              </a:spcBef>
              <a:buSzTx/>
              <a:buFontTx/>
              <a:buNone/>
              <a:defRPr sz="4800">
                <a:solidFill>
                  <a:srgbClr val="6B6D6D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1pPr>
          </a:lstStyle>
          <a:p>
            <a:r>
              <a:t>-Janek Jabłonka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ozio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body" sz="half" idx="14"/>
          </p:nvPr>
        </p:nvSpPr>
        <p:spPr>
          <a:xfrm>
            <a:off x="0" y="5422900"/>
            <a:ext cx="13004800" cy="3606800"/>
          </a:xfrm>
          <a:prstGeom prst="rect">
            <a:avLst/>
          </a:prstGeom>
          <a:solidFill>
            <a:srgbClr val="FFFFFF"/>
          </a:solidFill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+mn-lt"/>
                <a:ea typeface="+mn-ea"/>
                <a:cs typeface="+mn-cs"/>
                <a:sym typeface="DIN Alternate"/>
              </a:defRPr>
            </a:pP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body" sz="quarter" idx="15"/>
          </p:nvPr>
        </p:nvSpPr>
        <p:spPr>
          <a:xfrm flipV="1">
            <a:off x="571500" y="7619996"/>
            <a:ext cx="11874500" cy="4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571500" y="5562600"/>
            <a:ext cx="11861800" cy="22098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Tekst tytułowy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571500" y="7670800"/>
            <a:ext cx="11861800" cy="1231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1pPr>
            <a:lvl2pPr marL="0" indent="2286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2pPr>
            <a:lvl3pPr marL="0" indent="4572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3pPr>
            <a:lvl4pPr marL="0" indent="6858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4pPr>
            <a:lvl5pPr marL="0" indent="9144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na środ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Tekst tytułowy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xfrm>
            <a:off x="12083465" y="9189156"/>
            <a:ext cx="309365" cy="3429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ionow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pic" idx="13"/>
          </p:nvPr>
        </p:nvSpPr>
        <p:spPr>
          <a:xfrm>
            <a:off x="7531100" y="0"/>
            <a:ext cx="54737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body" sz="quarter" idx="14"/>
          </p:nvPr>
        </p:nvSpPr>
        <p:spPr>
          <a:xfrm flipV="1">
            <a:off x="571500" y="7619998"/>
            <a:ext cx="645160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571500" y="571500"/>
            <a:ext cx="6451600" cy="72136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r>
              <a:t>Tekst tytułowy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sz="quarter" idx="1"/>
          </p:nvPr>
        </p:nvSpPr>
        <p:spPr>
          <a:xfrm>
            <a:off x="571500" y="7670800"/>
            <a:ext cx="6451600" cy="1358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1pPr>
            <a:lvl2pPr marL="0" indent="2286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2pPr>
            <a:lvl3pPr marL="0" indent="4572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3pPr>
            <a:lvl4pPr marL="0" indent="6858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4pPr>
            <a:lvl5pPr marL="0" indent="9144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4800">
                <a:solidFill>
                  <a:srgbClr val="747676"/>
                </a:solidFill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górz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body" sz="quarter" idx="13"/>
          </p:nvPr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body" sz="quarter" idx="13"/>
          </p:nvPr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pic" idx="13"/>
          </p:nvPr>
        </p:nvSpPr>
        <p:spPr>
          <a:xfrm>
            <a:off x="0" y="0"/>
            <a:ext cx="64389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body" sz="quarter" idx="14"/>
          </p:nvPr>
        </p:nvSpPr>
        <p:spPr>
          <a:xfrm>
            <a:off x="7023100" y="1574800"/>
            <a:ext cx="53975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  <a:round/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7023100" y="723900"/>
            <a:ext cx="5397500" cy="723900"/>
          </a:xfrm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"/>
          </p:nvPr>
        </p:nvSpPr>
        <p:spPr>
          <a:xfrm>
            <a:off x="7023100" y="1803400"/>
            <a:ext cx="5397500" cy="7226300"/>
          </a:xfrm>
          <a:prstGeom prst="rect">
            <a:avLst/>
          </a:prstGeom>
        </p:spPr>
        <p:txBody>
          <a:bodyPr/>
          <a:lstStyle>
            <a:lvl1pPr marL="406400" indent="-406400">
              <a:defRPr sz="2800"/>
            </a:lvl1pPr>
            <a:lvl2pPr marL="812800" indent="-406400">
              <a:defRPr sz="2800"/>
            </a:lvl2pPr>
            <a:lvl3pPr marL="1219200" indent="-406400">
              <a:defRPr sz="2800"/>
            </a:lvl3pPr>
            <a:lvl4pPr marL="1625600" indent="-406400">
              <a:defRPr sz="2800"/>
            </a:lvl4pPr>
            <a:lvl5pPr marL="2032000" indent="-406400">
              <a:defRPr sz="28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pic" idx="13"/>
          </p:nvPr>
        </p:nvSpPr>
        <p:spPr>
          <a:xfrm>
            <a:off x="571500" y="571500"/>
            <a:ext cx="7429500" cy="7315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pic" sz="quarter" idx="14"/>
          </p:nvPr>
        </p:nvSpPr>
        <p:spPr>
          <a:xfrm>
            <a:off x="8128000" y="571500"/>
            <a:ext cx="4305300" cy="359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pic" sz="quarter" idx="15"/>
          </p:nvPr>
        </p:nvSpPr>
        <p:spPr>
          <a:xfrm>
            <a:off x="8128000" y="4292600"/>
            <a:ext cx="4305300" cy="359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571500" y="8051800"/>
            <a:ext cx="11861800" cy="1333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400"/>
              </a:spcBef>
              <a:buSzTx/>
              <a:buFontTx/>
              <a:buNone/>
              <a:defRPr sz="2800" spc="28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1pPr>
            <a:lvl2pPr marL="0" indent="228600">
              <a:spcBef>
                <a:spcPts val="1400"/>
              </a:spcBef>
              <a:buSzTx/>
              <a:buFontTx/>
              <a:buNone/>
              <a:defRPr sz="2800" spc="28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2pPr>
            <a:lvl3pPr marL="0" indent="457200">
              <a:spcBef>
                <a:spcPts val="1400"/>
              </a:spcBef>
              <a:buSzTx/>
              <a:buFontTx/>
              <a:buNone/>
              <a:defRPr sz="2800" spc="28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3pPr>
            <a:lvl4pPr marL="0" indent="685800">
              <a:spcBef>
                <a:spcPts val="1400"/>
              </a:spcBef>
              <a:buSzTx/>
              <a:buFontTx/>
              <a:buNone/>
              <a:defRPr sz="2800" spc="28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4pPr>
            <a:lvl5pPr marL="0" indent="914400">
              <a:spcBef>
                <a:spcPts val="1400"/>
              </a:spcBef>
              <a:buSzTx/>
              <a:buFontTx/>
              <a:buNone/>
              <a:defRPr sz="2800" spc="28">
                <a:latin typeface="Iowan Old Style Italic"/>
                <a:ea typeface="Iowan Old Style Italic"/>
                <a:cs typeface="Iowan Old Style Italic"/>
                <a:sym typeface="Iowan Old Style Italic"/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571500" y="723900"/>
            <a:ext cx="118618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Tekst tytułowy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571500" y="1803400"/>
            <a:ext cx="11861800" cy="722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2081047" y="9194800"/>
            <a:ext cx="309365" cy="342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spcBef>
                <a:spcPts val="0"/>
              </a:spcBef>
              <a:defRPr sz="1600" spc="0">
                <a:solidFill>
                  <a:srgbClr val="747676"/>
                </a:solidFill>
                <a:latin typeface="+mn-lt"/>
                <a:ea typeface="+mn-ea"/>
                <a:cs typeface="+mn-cs"/>
                <a:sym typeface="DIN Altern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200" b="0" i="0" u="none" strike="noStrike" cap="all" spc="0" baseline="0">
          <a:ln>
            <a:noFill/>
          </a:ln>
          <a:solidFill>
            <a:srgbClr val="747676"/>
          </a:solidFill>
          <a:uFillTx/>
          <a:latin typeface="+mn-lt"/>
          <a:ea typeface="+mn-ea"/>
          <a:cs typeface="+mn-cs"/>
          <a:sym typeface="DIN Alternate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1pPr>
      <a:lvl2pPr marL="9398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2pPr>
      <a:lvl3pPr marL="14097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3pPr>
      <a:lvl4pPr marL="18796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4pPr>
      <a:lvl5pPr marL="23495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5pPr>
      <a:lvl6pPr marL="28194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6pPr>
      <a:lvl7pPr marL="32893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7pPr>
      <a:lvl8pPr marL="37592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8pPr>
      <a:lvl9pPr marL="42291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sz="3200" b="0" i="0" u="none" strike="noStrike" cap="none" spc="0" baseline="0">
          <a:ln>
            <a:noFill/>
          </a:ln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sz="6400" dirty="0" err="1"/>
              <a:t>laboratorium</a:t>
            </a:r>
            <a:r>
              <a:rPr sz="6400" dirty="0"/>
              <a:t> </a:t>
            </a:r>
            <a:r>
              <a:rPr sz="6400" dirty="0" err="1"/>
              <a:t>Kompetencji</a:t>
            </a:r>
            <a:r>
              <a:rPr sz="6400" dirty="0"/>
              <a:t> </a:t>
            </a:r>
            <a:r>
              <a:rPr sz="6400" dirty="0" err="1"/>
              <a:t>Zawodowych</a:t>
            </a:r>
            <a:endParaRPr sz="6400" dirty="0"/>
          </a:p>
          <a:p>
            <a:r>
              <a:rPr dirty="0"/>
              <a:t>LMI</a:t>
            </a:r>
          </a:p>
        </p:txBody>
      </p:sp>
      <p:sp>
        <p:nvSpPr>
          <p:cNvPr id="130" name="Shape 130"/>
          <p:cNvSpPr>
            <a:spLocks noGrp="1"/>
          </p:cNvSpPr>
          <p:nvPr>
            <p:ph type="subTitle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Teresa </a:t>
            </a:r>
            <a:r>
              <a:rPr dirty="0" err="1"/>
              <a:t>Chirkowska-Smolak</a:t>
            </a:r>
            <a:endParaRPr dirty="0"/>
          </a:p>
        </p:txBody>
      </p:sp>
      <p:sp>
        <p:nvSpPr>
          <p:cNvPr id="2" name="pole tekstowe 1"/>
          <p:cNvSpPr txBox="1"/>
          <p:nvPr/>
        </p:nvSpPr>
        <p:spPr>
          <a:xfrm flipV="1">
            <a:off x="1317824" y="7073044"/>
            <a:ext cx="9793088" cy="7130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800" b="1" i="0" u="none" strike="noStrike" cap="none" spc="28" normalizeH="0" baseline="0" dirty="0">
              <a:ln>
                <a:noFill/>
              </a:ln>
              <a:solidFill>
                <a:srgbClr val="5C5C5C"/>
              </a:solidFill>
              <a:effectLst/>
              <a:uFillTx/>
              <a:latin typeface="Iowan Old Style Italic"/>
              <a:ea typeface="Iowan Old Style Italic"/>
              <a:cs typeface="Iowan Old Style Italic"/>
              <a:sym typeface="Iowan Old Style Italic"/>
            </a:endParaRPr>
          </a:p>
        </p:txBody>
      </p:sp>
      <p:pic>
        <p:nvPicPr>
          <p:cNvPr id="6" name="Obraz 5" descr="http://wuplodz.praca.gov.pl/documents/1135278/1193512/ci%C4%85g%20PO%20WER%20i%20UE%20kolor/04bc3a2e-b319-4d4c-9aad-0dc94423bba7?t=14224466830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808" y="7507495"/>
            <a:ext cx="5400600" cy="825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704" y="7507495"/>
            <a:ext cx="2448272" cy="864096"/>
          </a:xfrm>
          <a:prstGeom prst="rect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67359">
              <a:spcBef>
                <a:spcPts val="1800"/>
              </a:spcBef>
              <a:defRPr sz="4160"/>
            </a:lvl1pPr>
          </a:lstStyle>
          <a:p>
            <a:r>
              <a:t>motywacja osiągnięć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921295" y="1701800"/>
            <a:ext cx="11162210" cy="5965478"/>
          </a:xfrm>
          <a:prstGeom prst="rect">
            <a:avLst/>
          </a:prstGeom>
        </p:spPr>
        <p:txBody>
          <a:bodyPr/>
          <a:lstStyle/>
          <a:p>
            <a:pPr marL="0" indent="0" defTabSz="408940">
              <a:spcBef>
                <a:spcPts val="1200"/>
              </a:spcBef>
              <a:buSzTx/>
              <a:buFontTx/>
              <a:buNone/>
              <a:defRPr sz="2240"/>
            </a:pPr>
            <a:r>
              <a:t>Związki zachodzące pomiędzy zachowaniem człowieka a motywacją do działania - od wielu lat interesują psychologów. Poszukują oni odpowiedzi na poniższe pytania:</a:t>
            </a:r>
          </a:p>
          <a:p>
            <a:pPr marL="0" indent="0" defTabSz="408940">
              <a:spcBef>
                <a:spcPts val="1200"/>
              </a:spcBef>
              <a:buSzTx/>
              <a:buFontTx/>
              <a:buNone/>
              <a:defRPr sz="2240"/>
            </a:pPr>
            <a:r>
              <a:t>1. Jakie są kierunki działań ludzi i co pobudza ich do podejmowania działań ukierunkowanych na jakiś cel?</a:t>
            </a:r>
          </a:p>
          <a:p>
            <a:pPr marL="0" indent="0" defTabSz="408940">
              <a:spcBef>
                <a:spcPts val="1200"/>
              </a:spcBef>
              <a:buSzTx/>
              <a:buFontTx/>
              <a:buNone/>
              <a:defRPr sz="2240"/>
            </a:pPr>
            <a:r>
              <a:t>2. Z jaką intensywnością ludzie realizują określone przez siebie cele i dlaczego jedni trwają dłużej przy swoich celach niż inni?</a:t>
            </a:r>
          </a:p>
          <a:p>
            <a:pPr marL="0" indent="0" defTabSz="408940">
              <a:spcBef>
                <a:spcPts val="1200"/>
              </a:spcBef>
              <a:buSzTx/>
              <a:buFontTx/>
              <a:buNone/>
              <a:defRPr sz="2240"/>
            </a:pPr>
            <a:r>
              <a:t>Ludzie z wysoką motywacją osiągnięć są bardziej efektywni i gotowi do podejmowania zadań poprawiających organizację pracy, mimo że nie wchodzą one do codziennych obowiązków. </a:t>
            </a:r>
          </a:p>
          <a:p>
            <a:pPr marL="0" indent="0" defTabSz="408940">
              <a:spcBef>
                <a:spcPts val="1200"/>
              </a:spcBef>
              <a:buSzTx/>
              <a:buFontTx/>
              <a:buNone/>
              <a:defRPr sz="2240"/>
            </a:pPr>
            <a:r>
              <a:t>Osoby o wysokiej MO są dobrymi menedżerami, dobrze radzą sobie na stanowiskach kierowniczych oraz jako właściciele firm, a w podejmowanych działaniach kierują się przede wszystkim skutecznością wykonywania zadania.</a:t>
            </a:r>
          </a:p>
          <a:p>
            <a:pPr marL="0" indent="0" defTabSz="408940">
              <a:spcBef>
                <a:spcPts val="1200"/>
              </a:spcBef>
              <a:buSzTx/>
              <a:buFontTx/>
              <a:buNone/>
              <a:defRPr sz="2240"/>
            </a:pPr>
            <a:r>
              <a:t> 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957784" y="8189168"/>
            <a:ext cx="11161240" cy="7200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800" b="0" i="0" u="none" strike="noStrike" cap="none" spc="28" normalizeH="0" baseline="0" dirty="0">
              <a:ln>
                <a:noFill/>
              </a:ln>
              <a:solidFill>
                <a:srgbClr val="5C5C5C"/>
              </a:solidFill>
              <a:effectLst/>
              <a:uFillTx/>
              <a:latin typeface="Iowan Old Style Italic"/>
              <a:ea typeface="Iowan Old Style Italic"/>
              <a:cs typeface="Iowan Old Style Italic"/>
              <a:sym typeface="Iowan Old Style Italic"/>
            </a:endParaRP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36" y="8549208"/>
            <a:ext cx="2448272" cy="792089"/>
          </a:xfrm>
          <a:prstGeom prst="rect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8" name="Obraz 7" descr="http://wuplodz.praca.gov.pl/documents/1135278/1193512/ci%C4%85g%20PO%20WER%20i%20UE%20kolor/04bc3a2e-b319-4d4c-9aad-0dc94423bba7?t=142244668300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60" y="8837240"/>
            <a:ext cx="3024336" cy="5040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67359">
              <a:spcBef>
                <a:spcPts val="1800"/>
              </a:spcBef>
              <a:defRPr sz="4160"/>
            </a:lvl1pPr>
          </a:lstStyle>
          <a:p>
            <a:r>
              <a:t>LMI - inwentarz  motywacji  osiągnięć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idx="1"/>
          </p:nvPr>
        </p:nvSpPr>
        <p:spPr>
          <a:xfrm>
            <a:off x="571500" y="1803400"/>
            <a:ext cx="11861800" cy="6889825"/>
          </a:xfrm>
          <a:prstGeom prst="rect">
            <a:avLst/>
          </a:prstGeom>
        </p:spPr>
        <p:txBody>
          <a:bodyPr/>
          <a:lstStyle/>
          <a:p>
            <a:r>
              <a:t>autorzy: Heinz Schuler, George Thornton, Andreas Frintrup</a:t>
            </a:r>
          </a:p>
          <a:p>
            <a:r>
              <a:t>polska adaptacja: W. Klinkosz, A. Sękowski</a:t>
            </a:r>
          </a:p>
          <a:p>
            <a:r>
              <a:t>LMI mierzy motywację osiągnięć z uwaględnieniem różnych jej komponentów - pozwala na interpretację profilową</a:t>
            </a:r>
          </a:p>
          <a:p>
            <a:r>
              <a:t>inwentarz jest dostępny w formie tradycyjnych papierowych arkuszy oraz w wersji elektronicznej</a:t>
            </a:r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36" y="8621216"/>
            <a:ext cx="2448272" cy="720081"/>
          </a:xfrm>
          <a:prstGeom prst="rect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6" name="Obraz 5" descr="http://wuplodz.praca.gov.pl/documents/1135278/1193512/ci%C4%85g%20PO%20WER%20i%20UE%20kolor/04bc3a2e-b319-4d4c-9aad-0dc94423bba7?t=142244668300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60" y="8837240"/>
            <a:ext cx="3024336" cy="5040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67359">
              <a:spcBef>
                <a:spcPts val="1800"/>
              </a:spcBef>
              <a:defRPr sz="4160"/>
            </a:lvl1pPr>
          </a:lstStyle>
          <a:p>
            <a:r>
              <a:t>budowa  kwestionariusz  LMI</a:t>
            </a:r>
          </a:p>
        </p:txBody>
      </p:sp>
      <p:sp>
        <p:nvSpPr>
          <p:cNvPr id="142" name="Shape 1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</a:pPr>
            <a:r>
              <a:t>wyniki mogą być interpretowane w poszczególnych skalach (17 skal LMI), można też uzyskać trzy wyniki czynnikowe - dotyczące:</a:t>
            </a:r>
          </a:p>
          <a:p>
            <a:pPr marL="571500" indent="-571500">
              <a:buSzPct val="100000"/>
              <a:buFontTx/>
              <a:buAutoNum type="arabicPeriod"/>
            </a:pPr>
            <a:r>
              <a:t>pewności siebie</a:t>
            </a:r>
          </a:p>
          <a:p>
            <a:pPr marL="571500" indent="-571500">
              <a:buSzPct val="100000"/>
              <a:buFontTx/>
              <a:buAutoNum type="arabicPeriod"/>
            </a:pPr>
            <a:r>
              <a:t>ambicji</a:t>
            </a:r>
          </a:p>
          <a:p>
            <a:pPr marL="571500" indent="-571500">
              <a:buSzPct val="100000"/>
              <a:buFontTx/>
              <a:buAutoNum type="arabicPeriod"/>
            </a:pPr>
            <a:r>
              <a:t>samokontroli</a:t>
            </a:r>
          </a:p>
        </p:txBody>
      </p:sp>
      <p:pic>
        <p:nvPicPr>
          <p:cNvPr id="5" name="Obraz 4" descr="http://wuplodz.praca.gov.pl/documents/1135278/1193512/ci%C4%85g%20PO%20WER%20i%20UE%20kolor/04bc3a2e-b319-4d4c-9aad-0dc94423bba7?t=14224466830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60" y="8837240"/>
            <a:ext cx="3024336" cy="50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36" y="8621216"/>
            <a:ext cx="2448272" cy="720081"/>
          </a:xfrm>
          <a:prstGeom prst="rect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67359">
              <a:spcBef>
                <a:spcPts val="1800"/>
              </a:spcBef>
              <a:defRPr sz="4160"/>
            </a:lvl1pPr>
          </a:lstStyle>
          <a:p>
            <a:r>
              <a:t>skale kwestionariusza LMI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xfrm>
            <a:off x="517618" y="1594048"/>
            <a:ext cx="11915682" cy="7925644"/>
          </a:xfrm>
          <a:prstGeom prst="rect">
            <a:avLst/>
          </a:prstGeom>
        </p:spPr>
        <p:txBody>
          <a:bodyPr/>
          <a:lstStyle/>
          <a:p>
            <a:pPr marL="0" indent="0" defTabSz="338835">
              <a:spcBef>
                <a:spcPts val="1000"/>
              </a:spcBef>
              <a:buSzTx/>
              <a:buFontTx/>
              <a:buNone/>
              <a:defRPr sz="1856"/>
            </a:pPr>
            <a:r>
              <a:t>1. Elastyczność – skala dotyczy sposobu radzenia sobie z sytuacjami i zadaniami nowego rodzaju. Pokazuje czy osoba badana jest gotowa do zmian i preferuje doświadczanie czegoś nowego, nawet wówczas, gdy występują nieprzyjemności i istnieje ryzyko niepowodzenia.</a:t>
            </a:r>
          </a:p>
          <a:p>
            <a:pPr marL="0" indent="0" defTabSz="338835">
              <a:spcBef>
                <a:spcPts val="1000"/>
              </a:spcBef>
              <a:buSzTx/>
              <a:buFontTx/>
              <a:buNone/>
              <a:defRPr sz="1856"/>
            </a:pPr>
            <a:r>
              <a:t>2. Odwaga – skala dotyczy przewidywania efektów działania, w tym możliwości niepowodzenia. Pokazuje w jaki sposób osoba badana reaguje na lęk przed niepowodzeniem i jak reaguje w stresowych sytuacjach.</a:t>
            </a:r>
          </a:p>
          <a:p>
            <a:pPr marL="0" indent="0" defTabSz="338835">
              <a:spcBef>
                <a:spcPts val="1000"/>
              </a:spcBef>
              <a:buSzTx/>
              <a:buFontTx/>
              <a:buNone/>
              <a:defRPr sz="1856"/>
            </a:pPr>
            <a:r>
              <a:t>3. Preferowanie trudnych zadań – skala mierzy poziom wybieranych zadań i ryzyka przy ich realizacji. Daje informację czy badany wybiera łatwiejsze zadania, czy raczej trudne, ambitne, które wymagają dużych umiejętności.</a:t>
            </a:r>
          </a:p>
          <a:p>
            <a:pPr marL="0" indent="0" defTabSz="338835">
              <a:spcBef>
                <a:spcPts val="1000"/>
              </a:spcBef>
              <a:buSzTx/>
              <a:buFontTx/>
              <a:buNone/>
              <a:defRPr sz="1856"/>
            </a:pPr>
            <a:r>
              <a:t>4. Niezależność - skala służy do mierzenia samodzielności w działaniu. Daje obraz czy badany woli kontrolę ze stronę innych czy raczej samodzielność.</a:t>
            </a:r>
          </a:p>
          <a:p>
            <a:pPr marL="0" indent="0" defTabSz="338835">
              <a:spcBef>
                <a:spcPts val="1000"/>
              </a:spcBef>
              <a:buSzTx/>
              <a:buFontTx/>
              <a:buNone/>
              <a:defRPr sz="1856"/>
            </a:pPr>
            <a:r>
              <a:t>5. Wiara w sukces – skala mierzy przewidywanie wyników działań w kategorii sukcesu. Przedstawia wiarę we własne umiejętności i wiedzę na drodze do realizacji celów, również wtedy, gdy wystąpią przeszkody.</a:t>
            </a:r>
          </a:p>
          <a:p>
            <a:pPr marL="0" indent="0" defTabSz="338835">
              <a:spcBef>
                <a:spcPts val="1000"/>
              </a:spcBef>
              <a:buSzTx/>
              <a:buFontTx/>
              <a:buNone/>
              <a:defRPr sz="1856"/>
            </a:pPr>
            <a:r>
              <a:t>6. Dominacja – skala mierzy tendencję do wywierania wpływu na in- nych i gotowość do brania odpowiedzialności za innych. Pokazuje poziom przejmowania inicjatywy w zespole.</a:t>
            </a:r>
          </a:p>
          <a:p>
            <a:pPr marL="0" indent="0" defTabSz="338835">
              <a:spcBef>
                <a:spcPts val="1000"/>
              </a:spcBef>
              <a:buSzTx/>
              <a:buFontTx/>
              <a:buNone/>
              <a:defRPr sz="1856"/>
            </a:pPr>
            <a:r>
              <a:t>7. Zapał do nauki – skala dotyczy dążenia do poszerzania wiedzy. Odsłania motywację związaną z chęcią do własnego rozwoju, nauki czegoś nowego lub zdobywania wiedzy, nawet wtedy, gdy nie wiążą się z tym bezpośrednie korzyści.</a:t>
            </a:r>
          </a:p>
          <a:p>
            <a:pPr marL="0" indent="0" defTabSz="338835">
              <a:spcBef>
                <a:spcPts val="1000"/>
              </a:spcBef>
              <a:buSzTx/>
              <a:buFontTx/>
              <a:buNone/>
              <a:defRPr sz="1856"/>
            </a:pPr>
            <a:r>
              <a:t>8. Ukierunkowanie na cel - skala mierzy postawę w odniesieniu do przyszłości. Wskazuje chęci badanego w obszarze wyznaczania krótko- i długoterminowych celów.</a:t>
            </a:r>
          </a:p>
          <a:p>
            <a:pPr marL="0" indent="0" defTabSz="338835">
              <a:spcBef>
                <a:spcPts val="1000"/>
              </a:spcBef>
              <a:buSzTx/>
              <a:buFontTx/>
              <a:buNone/>
              <a:defRPr sz="1856"/>
            </a:pPr>
            <a:r>
              <a:t>9. Wysiłek kompensacyjny – skala dotyczy wysiłku wkładanego w przygotowanie się do zadania, jak i realizację w obliczu lęku przed niepowodzeniem.</a:t>
            </a:r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36" y="8621216"/>
            <a:ext cx="2448272" cy="720081"/>
          </a:xfrm>
          <a:prstGeom prst="rect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6" name="Obraz 5" descr="http://wuplodz.praca.gov.pl/documents/1135278/1193512/ci%C4%85g%20PO%20WER%20i%20UE%20kolor/04bc3a2e-b319-4d4c-9aad-0dc94423bba7?t=142244668300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60" y="8837240"/>
            <a:ext cx="3024336" cy="5040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xfrm>
            <a:off x="571500" y="1010890"/>
            <a:ext cx="11861800" cy="8018810"/>
          </a:xfrm>
          <a:prstGeom prst="rect">
            <a:avLst/>
          </a:prstGeom>
        </p:spPr>
        <p:txBody>
          <a:bodyPr/>
          <a:lstStyle/>
          <a:p>
            <a:pPr marL="0" indent="0" defTabSz="368045">
              <a:spcBef>
                <a:spcPts val="1100"/>
              </a:spcBef>
              <a:buSzTx/>
              <a:buFontTx/>
              <a:buNone/>
              <a:defRPr sz="2016"/>
            </a:pPr>
            <a:r>
              <a:t>10. Dbanie o prestiż (orientacja na status) - skala dotyczy dążenia do odgrywania ważnej roli w środowisku społecznym i zajmowania wiodącej pozycji w hierarchii społecznej. Pokazuje starania się badanego względem uznania innych.</a:t>
            </a:r>
          </a:p>
          <a:p>
            <a:pPr marL="0" indent="0" defTabSz="368045">
              <a:spcBef>
                <a:spcPts val="1100"/>
              </a:spcBef>
              <a:buSzTx/>
              <a:buFontTx/>
              <a:buNone/>
              <a:defRPr sz="2016"/>
            </a:pPr>
            <a:r>
              <a:t>11. Satysfakcja z osiągnięć – skala mierzy potrzebę przeżywania pozy- tywnych stanów uczuciowych związanych z sukcesem. Daje informację jaka jest ambicja osoby badanej i czy jej poczucie własnej wartości jest uzależnione od dokonań.</a:t>
            </a:r>
          </a:p>
          <a:p>
            <a:pPr marL="0" indent="0" defTabSz="368045">
              <a:spcBef>
                <a:spcPts val="1100"/>
              </a:spcBef>
              <a:buSzTx/>
              <a:buFontTx/>
              <a:buNone/>
              <a:defRPr sz="2016"/>
            </a:pPr>
            <a:r>
              <a:t>12. Zaangażowanie – skala mierzy gotowość do wysiłku. Pokazuje czy badany potrafi  silnie zaangażować się w długotrwałe działania oraz jaki jest poziom jego aktywności.</a:t>
            </a:r>
          </a:p>
          <a:p>
            <a:pPr marL="0" indent="0" defTabSz="368045">
              <a:spcBef>
                <a:spcPts val="1100"/>
              </a:spcBef>
              <a:buSzTx/>
              <a:buFontTx/>
              <a:buNone/>
              <a:defRPr sz="2016"/>
            </a:pPr>
            <a:r>
              <a:t>13. Nastawienie na rywalizację – skala mierzy tendecję do rywalizowania i konkurowania, jako bodźców do wykonywania zadań. Daje informacje o tym, czy dla osoby jest ważne porównywanie się z innymi i wygrywanie.</a:t>
            </a:r>
          </a:p>
          <a:p>
            <a:pPr marL="0" indent="0" defTabSz="368045">
              <a:spcBef>
                <a:spcPts val="1100"/>
              </a:spcBef>
              <a:buSzTx/>
              <a:buFontTx/>
              <a:buNone/>
              <a:defRPr sz="2016"/>
            </a:pPr>
            <a:r>
              <a:t>14. Flow – skala mierzy tendencję do intensywnego zaangażowania i wysokiej koncentracji oraz poświęcania się zadaniom i problemom.</a:t>
            </a:r>
          </a:p>
          <a:p>
            <a:pPr marL="0" indent="0" defTabSz="368045">
              <a:spcBef>
                <a:spcPts val="1100"/>
              </a:spcBef>
              <a:buSzTx/>
              <a:buFontTx/>
              <a:buNone/>
              <a:defRPr sz="2016"/>
            </a:pPr>
            <a:r>
              <a:t>15. Internalizacja – skala dotyczy sposobu wyjaśniania skutków działania. Pokazuje w jakim stopniu osoba badana tłumaczy przyczyny (wewnętrzne lub zewnętrzne).</a:t>
            </a:r>
          </a:p>
          <a:p>
            <a:pPr marL="0" indent="0" defTabSz="368045">
              <a:spcBef>
                <a:spcPts val="1100"/>
              </a:spcBef>
              <a:buSzTx/>
              <a:buFontTx/>
              <a:buNone/>
              <a:defRPr sz="2016"/>
            </a:pPr>
            <a:r>
              <a:t>16. Wytrwałość – skala mierzy wytrwałość i wykorzystywanie sił do realizacji zadań lub pokonywania trudności, Pokazuje jak badany reaguje: czy zwiększa zaangażowanie i wysiłek, czy „odpuszcza”.</a:t>
            </a:r>
          </a:p>
          <a:p>
            <a:pPr marL="0" indent="0" defTabSz="368045">
              <a:spcBef>
                <a:spcPts val="1100"/>
              </a:spcBef>
              <a:buSzTx/>
              <a:buFontTx/>
              <a:buNone/>
              <a:defRPr sz="2016"/>
            </a:pPr>
            <a:r>
              <a:t>17. Samokontrola – skala odnosi się do sposobu organizowania i realizowania zadań. Czy osoba badana potra  samodzielnie zorganizaować sobie pracę, bez odwlekania obowiązków czy brakuje jej dyscypliny.</a:t>
            </a:r>
          </a:p>
        </p:txBody>
      </p:sp>
      <p:pic>
        <p:nvPicPr>
          <p:cNvPr id="3" name="Obraz 2" descr="http://wuplodz.praca.gov.pl/documents/1135278/1193512/ci%C4%85g%20PO%20WER%20i%20UE%20kolor/04bc3a2e-b319-4d4c-9aad-0dc94423bba7?t=14224466830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60" y="8837240"/>
            <a:ext cx="3024336" cy="50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36" y="8621216"/>
            <a:ext cx="2448272" cy="720081"/>
          </a:xfrm>
          <a:prstGeom prst="rect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67359">
              <a:spcBef>
                <a:spcPts val="1800"/>
              </a:spcBef>
              <a:defRPr sz="4160"/>
            </a:lvl1pPr>
          </a:lstStyle>
          <a:p>
            <a:r>
              <a:t>fragment przykładowej interpretacji  LMI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362204">
              <a:spcBef>
                <a:spcPts val="1100"/>
              </a:spcBef>
              <a:buSzTx/>
              <a:buFontTx/>
              <a:buNone/>
              <a:defRPr sz="1984"/>
            </a:pPr>
            <a:r>
              <a:t>Uzyskany wynik ogólny pozwala stwierdzić, że na tle innych osób pracujących badany charakteryzuje się wysoką motywacją osiągnięć.</a:t>
            </a:r>
          </a:p>
          <a:p>
            <a:pPr marL="0" indent="0" defTabSz="362204">
              <a:spcBef>
                <a:spcPts val="1100"/>
              </a:spcBef>
              <a:buSzTx/>
              <a:buFontTx/>
              <a:buNone/>
              <a:defRPr sz="1984"/>
            </a:pPr>
            <a:r>
              <a:t>Uzyskane 3 wyniki czynnikowe pokazują, że na tle swojej grupy odniesienia – badany charakteryzuje się przeciętną pewnością siebie, wysoką ambicją i wysokim poziomem samokontroli.</a:t>
            </a:r>
          </a:p>
          <a:p>
            <a:pPr marL="0" indent="0" defTabSz="362204">
              <a:spcBef>
                <a:spcPts val="1100"/>
              </a:spcBef>
              <a:buSzTx/>
              <a:buFontTx/>
              <a:buNone/>
              <a:defRPr sz="1984"/>
            </a:pPr>
            <a:r>
              <a:t>Rezultat uzyskany w skali Odwaga pozwala stwierdzić, że badany odczuwa wysoki lęk przed niepowodzeniem i oceną ze strony innych. Przed ważnymi zadaniami i sytuacjami odczuwa wysokie napięcie, które może wpływać negatywnie na efekty pracy. Denerwują ją nowe zadania i presja czasu. Ma dużą tendencję do rezygnowania w obliczu trudnych zadań lub mocno obniża poziom wymagań.</a:t>
            </a:r>
          </a:p>
          <a:p>
            <a:pPr marL="0" indent="0" defTabSz="362204">
              <a:spcBef>
                <a:spcPts val="1100"/>
              </a:spcBef>
              <a:buSzTx/>
              <a:buFontTx/>
              <a:buNone/>
              <a:defRPr sz="1984"/>
            </a:pPr>
            <a:r>
              <a:t>Rezultat uzyskany w skali Preferowanie trudnych zadań pozwala stwierdzić, że badany w umiarkowanym stopniu preferuje trudne zadania i ambitne problemy.</a:t>
            </a:r>
          </a:p>
          <a:p>
            <a:pPr marL="0" indent="0" defTabSz="362204">
              <a:spcBef>
                <a:spcPts val="1100"/>
              </a:spcBef>
              <a:buSzTx/>
              <a:buFontTx/>
              <a:buNone/>
              <a:defRPr sz="1984"/>
            </a:pPr>
            <a:r>
              <a:t>Rezultat uzyskany w skali Niezależność pozwala stwierdzić, że badany charakteryzuje się wy- sokim poziomem samodzielności w działaniu. Woli sam odpowiadać za swoje sprawy, niż podlegać kontroli ze strony innych. Lubi sam określać swój sposób pracy, chętnie podejmuje decyzje.</a:t>
            </a:r>
          </a:p>
          <a:p>
            <a:pPr marL="0" indent="0" defTabSz="362204">
              <a:spcBef>
                <a:spcPts val="1100"/>
              </a:spcBef>
              <a:buSzTx/>
              <a:buFontTx/>
              <a:buNone/>
              <a:defRPr sz="1984"/>
            </a:pPr>
            <a:r>
              <a:t>Rezultat uzyskany w skali Zapał do nauki pozwala stwierdzić, że badany jest bardzo żądny wiedzy. Bardzo silnie dąży do poszerzania swoich horyzontów, rozwijając swoją osobowość. Z własnej inicjatywy inwestuje czas i trud aby nabyć nowe kompetencje. Rozwój własnej osoby jest dla niego bardzo ważny. Czerpie radość z uczenia się, ceni zdobywanie wiedzy nawet wtedy, gdy nie wiążą się z tym bezpośrednie korzyści. Zapał do nauki to jeden z dwóch głównych czynników motywujących osobę bad</a:t>
            </a:r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36" y="8621216"/>
            <a:ext cx="2448272" cy="720081"/>
          </a:xfrm>
          <a:prstGeom prst="rect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6" name="Obraz 5" descr="http://wuplodz.praca.gov.pl/documents/1135278/1193512/ci%C4%85g%20PO%20WER%20i%20UE%20kolor/04bc3a2e-b319-4d4c-9aad-0dc94423bba7?t=142244668300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60" y="8837240"/>
            <a:ext cx="3024336" cy="5040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/>
          </p:cNvSpPr>
          <p:nvPr>
            <p:ph type="body" idx="13"/>
          </p:nvPr>
        </p:nvSpPr>
        <p:spPr>
          <a:prstGeom prst="line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67359">
              <a:spcBef>
                <a:spcPts val="1800"/>
              </a:spcBef>
              <a:defRPr sz="4160"/>
            </a:lvl1pPr>
          </a:lstStyle>
          <a:p>
            <a:r>
              <a:t>badanie motywacji osiągnięć w biznesie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idx="1"/>
          </p:nvPr>
        </p:nvSpPr>
        <p:spPr>
          <a:xfrm>
            <a:off x="571500" y="1803400"/>
            <a:ext cx="11861800" cy="4295974"/>
          </a:xfrm>
          <a:prstGeom prst="rect">
            <a:avLst/>
          </a:prstGeom>
        </p:spPr>
        <p:txBody>
          <a:bodyPr/>
          <a:lstStyle/>
          <a:p>
            <a:pPr marL="422909" indent="-422909" defTabSz="525779">
              <a:spcBef>
                <a:spcPts val="1600"/>
              </a:spcBef>
              <a:defRPr sz="2880"/>
            </a:pPr>
            <a:r>
              <a:rPr dirty="0" err="1"/>
              <a:t>Motywacja</a:t>
            </a:r>
            <a:r>
              <a:rPr dirty="0"/>
              <a:t> </a:t>
            </a:r>
            <a:r>
              <a:rPr dirty="0" err="1"/>
              <a:t>osiągnięc</a:t>
            </a:r>
            <a:r>
              <a:rPr dirty="0"/>
              <a:t>́ jest </a:t>
            </a:r>
            <a:r>
              <a:rPr dirty="0" err="1"/>
              <a:t>szczególnie</a:t>
            </a:r>
            <a:r>
              <a:rPr dirty="0"/>
              <a:t> </a:t>
            </a:r>
            <a:r>
              <a:rPr dirty="0" err="1"/>
              <a:t>ważna</a:t>
            </a:r>
            <a:r>
              <a:rPr dirty="0"/>
              <a:t> tam, </a:t>
            </a:r>
            <a:r>
              <a:rPr dirty="0" err="1"/>
              <a:t>gdzie</a:t>
            </a:r>
            <a:r>
              <a:rPr dirty="0"/>
              <a:t> </a:t>
            </a:r>
            <a:r>
              <a:rPr dirty="0" err="1"/>
              <a:t>jednostka</a:t>
            </a:r>
            <a:r>
              <a:rPr dirty="0"/>
              <a:t> </a:t>
            </a:r>
            <a:r>
              <a:rPr dirty="0" err="1"/>
              <a:t>sama</a:t>
            </a:r>
            <a:r>
              <a:rPr dirty="0"/>
              <a:t> </a:t>
            </a:r>
            <a:r>
              <a:rPr dirty="0" err="1"/>
              <a:t>decyduje</a:t>
            </a:r>
            <a:r>
              <a:rPr dirty="0"/>
              <a:t> o </a:t>
            </a:r>
            <a:r>
              <a:rPr dirty="0" err="1"/>
              <a:t>organizacji</a:t>
            </a:r>
            <a:r>
              <a:rPr dirty="0"/>
              <a:t> </a:t>
            </a:r>
            <a:r>
              <a:rPr dirty="0" err="1"/>
              <a:t>pracy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sposobach</a:t>
            </a:r>
            <a:r>
              <a:rPr dirty="0"/>
              <a:t> </a:t>
            </a:r>
            <a:r>
              <a:rPr dirty="0" err="1"/>
              <a:t>wykonania</a:t>
            </a:r>
            <a:r>
              <a:rPr dirty="0"/>
              <a:t> </a:t>
            </a:r>
            <a:r>
              <a:rPr dirty="0" err="1"/>
              <a:t>zadan</a:t>
            </a:r>
            <a:r>
              <a:rPr dirty="0"/>
              <a:t>́.</a:t>
            </a:r>
          </a:p>
          <a:p>
            <a:pPr marL="422909" indent="-422909" defTabSz="525779">
              <a:spcBef>
                <a:spcPts val="1600"/>
              </a:spcBef>
              <a:defRPr sz="2880"/>
            </a:pPr>
            <a:r>
              <a:rPr dirty="0"/>
              <a:t>W </a:t>
            </a:r>
            <a:r>
              <a:rPr dirty="0" err="1"/>
              <a:t>obecnych</a:t>
            </a:r>
            <a:r>
              <a:rPr dirty="0"/>
              <a:t> </a:t>
            </a:r>
            <a:r>
              <a:rPr dirty="0" err="1"/>
              <a:t>czasach</a:t>
            </a:r>
            <a:r>
              <a:rPr dirty="0"/>
              <a:t> </a:t>
            </a:r>
            <a:r>
              <a:rPr dirty="0" err="1"/>
              <a:t>wiele</a:t>
            </a:r>
            <a:r>
              <a:rPr dirty="0"/>
              <a:t> </a:t>
            </a:r>
            <a:r>
              <a:rPr dirty="0" err="1"/>
              <a:t>uwagi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wysiłku</a:t>
            </a:r>
            <a:r>
              <a:rPr dirty="0"/>
              <a:t> </a:t>
            </a:r>
            <a:r>
              <a:rPr dirty="0" err="1"/>
              <a:t>poświęca</a:t>
            </a:r>
            <a:r>
              <a:rPr dirty="0"/>
              <a:t> </a:t>
            </a:r>
            <a:r>
              <a:rPr dirty="0" err="1"/>
              <a:t>sie</a:t>
            </a:r>
            <a:r>
              <a:rPr dirty="0"/>
              <a:t>̨ </a:t>
            </a:r>
            <a:r>
              <a:rPr dirty="0" err="1"/>
              <a:t>rozwojowi</a:t>
            </a:r>
            <a:r>
              <a:rPr dirty="0"/>
              <a:t> </a:t>
            </a:r>
            <a:r>
              <a:rPr dirty="0" err="1"/>
              <a:t>osobistemu</a:t>
            </a:r>
            <a:r>
              <a:rPr dirty="0"/>
              <a:t>, </a:t>
            </a:r>
            <a:r>
              <a:rPr dirty="0" err="1"/>
              <a:t>dotyczącemu</a:t>
            </a:r>
            <a:r>
              <a:rPr dirty="0"/>
              <a:t> </a:t>
            </a:r>
            <a:r>
              <a:rPr dirty="0" err="1"/>
              <a:t>zdolności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poszerzania</a:t>
            </a:r>
            <a:r>
              <a:rPr dirty="0"/>
              <a:t> </a:t>
            </a:r>
            <a:r>
              <a:rPr dirty="0" err="1"/>
              <a:t>wiedzy</a:t>
            </a:r>
            <a:r>
              <a:rPr dirty="0"/>
              <a:t> </a:t>
            </a:r>
            <a:r>
              <a:rPr dirty="0" err="1"/>
              <a:t>czy</a:t>
            </a:r>
            <a:r>
              <a:rPr dirty="0"/>
              <a:t> </a:t>
            </a:r>
            <a:r>
              <a:rPr dirty="0" err="1"/>
              <a:t>doskonalenia</a:t>
            </a:r>
            <a:r>
              <a:rPr dirty="0"/>
              <a:t> </a:t>
            </a:r>
            <a:r>
              <a:rPr dirty="0" err="1"/>
              <a:t>umiejętności</a:t>
            </a:r>
            <a:r>
              <a:rPr dirty="0"/>
              <a:t>. By </a:t>
            </a:r>
            <a:r>
              <a:rPr dirty="0" err="1"/>
              <a:t>sprostac</a:t>
            </a:r>
            <a:r>
              <a:rPr dirty="0"/>
              <a:t>́ </a:t>
            </a:r>
            <a:r>
              <a:rPr dirty="0" err="1"/>
              <a:t>wyzwaniom</a:t>
            </a:r>
            <a:r>
              <a:rPr dirty="0"/>
              <a:t>, </a:t>
            </a:r>
            <a:r>
              <a:rPr dirty="0" err="1"/>
              <a:t>człowiek</a:t>
            </a:r>
            <a:r>
              <a:rPr dirty="0"/>
              <a:t> </a:t>
            </a:r>
            <a:r>
              <a:rPr dirty="0" err="1"/>
              <a:t>potrzebuje</a:t>
            </a:r>
            <a:r>
              <a:rPr dirty="0"/>
              <a:t> </a:t>
            </a:r>
            <a:r>
              <a:rPr dirty="0" err="1"/>
              <a:t>nie</a:t>
            </a:r>
            <a:r>
              <a:rPr dirty="0"/>
              <a:t> </a:t>
            </a:r>
            <a:r>
              <a:rPr dirty="0" err="1"/>
              <a:t>tylko</a:t>
            </a:r>
            <a:r>
              <a:rPr dirty="0"/>
              <a:t> </a:t>
            </a:r>
            <a:r>
              <a:rPr dirty="0" err="1"/>
              <a:t>jasno</a:t>
            </a:r>
            <a:r>
              <a:rPr dirty="0"/>
              <a:t> </a:t>
            </a:r>
            <a:r>
              <a:rPr dirty="0" err="1"/>
              <a:t>określic</a:t>
            </a:r>
            <a:r>
              <a:rPr dirty="0"/>
              <a:t>́ </a:t>
            </a:r>
            <a:r>
              <a:rPr dirty="0" err="1"/>
              <a:t>cele</a:t>
            </a:r>
            <a:r>
              <a:rPr dirty="0"/>
              <a:t>, do </a:t>
            </a:r>
            <a:r>
              <a:rPr dirty="0" err="1"/>
              <a:t>jakich</a:t>
            </a:r>
            <a:r>
              <a:rPr dirty="0"/>
              <a:t> </a:t>
            </a:r>
            <a:r>
              <a:rPr dirty="0" err="1"/>
              <a:t>zmierza</a:t>
            </a:r>
            <a:r>
              <a:rPr dirty="0"/>
              <a:t>, </a:t>
            </a:r>
            <a:r>
              <a:rPr dirty="0" err="1"/>
              <a:t>lecz</a:t>
            </a:r>
            <a:r>
              <a:rPr dirty="0"/>
              <a:t> </a:t>
            </a:r>
            <a:r>
              <a:rPr dirty="0" err="1"/>
              <a:t>także</a:t>
            </a:r>
            <a:r>
              <a:rPr dirty="0"/>
              <a:t> </a:t>
            </a:r>
            <a:r>
              <a:rPr dirty="0" err="1"/>
              <a:t>ukształtowac</a:t>
            </a:r>
            <a:r>
              <a:rPr dirty="0"/>
              <a:t>́ w </a:t>
            </a:r>
            <a:r>
              <a:rPr dirty="0" err="1"/>
              <a:t>sobie</a:t>
            </a:r>
            <a:r>
              <a:rPr dirty="0"/>
              <a:t> </a:t>
            </a:r>
            <a:r>
              <a:rPr dirty="0" err="1"/>
              <a:t>dostatecznie</a:t>
            </a:r>
            <a:r>
              <a:rPr dirty="0"/>
              <a:t> </a:t>
            </a:r>
            <a:r>
              <a:rPr dirty="0" err="1"/>
              <a:t>silne</a:t>
            </a:r>
            <a:r>
              <a:rPr dirty="0"/>
              <a:t> </a:t>
            </a:r>
            <a:r>
              <a:rPr dirty="0" err="1"/>
              <a:t>motywatory</a:t>
            </a:r>
            <a:r>
              <a:rPr dirty="0"/>
              <a:t> by </a:t>
            </a:r>
            <a:r>
              <a:rPr dirty="0" err="1"/>
              <a:t>podejmowac</a:t>
            </a:r>
            <a:r>
              <a:rPr dirty="0"/>
              <a:t>́ </a:t>
            </a:r>
            <a:r>
              <a:rPr dirty="0" err="1"/>
              <a:t>działania</a:t>
            </a:r>
            <a:r>
              <a:rPr dirty="0"/>
              <a:t>.</a:t>
            </a:r>
          </a:p>
        </p:txBody>
      </p:sp>
      <p:sp>
        <p:nvSpPr>
          <p:cNvPr id="157" name="Shape 157"/>
          <p:cNvSpPr/>
          <p:nvPr/>
        </p:nvSpPr>
        <p:spPr>
          <a:xfrm>
            <a:off x="404436" y="5782031"/>
            <a:ext cx="2915395" cy="2853631"/>
          </a:xfrm>
          <a:prstGeom prst="ellipse">
            <a:avLst/>
          </a:prstGeom>
          <a:solidFill>
            <a:srgbClr val="62983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3600" spc="0">
                <a:solidFill>
                  <a:srgbClr val="FFFFFF"/>
                </a:solidFill>
                <a:latin typeface="+mn-lt"/>
                <a:ea typeface="+mn-ea"/>
                <a:cs typeface="+mn-cs"/>
                <a:sym typeface="DIN Alternate"/>
              </a:defRPr>
            </a:lvl1pPr>
          </a:lstStyle>
          <a:p>
            <a:r>
              <a:rPr sz="3400" dirty="0" err="1"/>
              <a:t>rozwój</a:t>
            </a:r>
            <a:r>
              <a:rPr sz="3400" dirty="0"/>
              <a:t>  </a:t>
            </a:r>
            <a:r>
              <a:rPr sz="3400" dirty="0" err="1"/>
              <a:t>kadry</a:t>
            </a:r>
            <a:endParaRPr sz="3400" dirty="0"/>
          </a:p>
        </p:txBody>
      </p:sp>
      <p:sp>
        <p:nvSpPr>
          <p:cNvPr id="158" name="Shape 158"/>
          <p:cNvSpPr/>
          <p:nvPr/>
        </p:nvSpPr>
        <p:spPr>
          <a:xfrm>
            <a:off x="6397624" y="5884911"/>
            <a:ext cx="2915395" cy="2853631"/>
          </a:xfrm>
          <a:prstGeom prst="ellipse">
            <a:avLst/>
          </a:prstGeom>
          <a:solidFill>
            <a:srgbClr val="62983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3600" spc="0">
                <a:solidFill>
                  <a:srgbClr val="FFFFFF"/>
                </a:solidFill>
                <a:latin typeface="+mn-lt"/>
                <a:ea typeface="+mn-ea"/>
                <a:cs typeface="+mn-cs"/>
                <a:sym typeface="DIN Alternate"/>
              </a:defRPr>
            </a:lvl1pPr>
          </a:lstStyle>
          <a:p>
            <a:r>
              <a:rPr sz="3200" dirty="0" err="1"/>
              <a:t>doradztwo</a:t>
            </a:r>
            <a:r>
              <a:rPr sz="3200" dirty="0"/>
              <a:t> </a:t>
            </a:r>
            <a:r>
              <a:rPr sz="3200" dirty="0" err="1"/>
              <a:t>zawodowe</a:t>
            </a:r>
            <a:endParaRPr sz="3200" dirty="0"/>
          </a:p>
        </p:txBody>
      </p:sp>
      <p:sp>
        <p:nvSpPr>
          <p:cNvPr id="159" name="Shape 159"/>
          <p:cNvSpPr/>
          <p:nvPr/>
        </p:nvSpPr>
        <p:spPr>
          <a:xfrm>
            <a:off x="3421117" y="5884912"/>
            <a:ext cx="2915395" cy="2853631"/>
          </a:xfrm>
          <a:prstGeom prst="ellipse">
            <a:avLst/>
          </a:prstGeom>
          <a:solidFill>
            <a:srgbClr val="62983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3600" spc="0">
                <a:solidFill>
                  <a:srgbClr val="FFFFFF"/>
                </a:solidFill>
                <a:latin typeface="+mn-lt"/>
                <a:ea typeface="+mn-ea"/>
                <a:cs typeface="+mn-cs"/>
                <a:sym typeface="DIN Alternate"/>
              </a:defRPr>
            </a:lvl1pPr>
          </a:lstStyle>
          <a:p>
            <a:r>
              <a:rPr sz="3400" dirty="0" err="1"/>
              <a:t>selekcja</a:t>
            </a:r>
            <a:r>
              <a:rPr sz="3400" dirty="0"/>
              <a:t> </a:t>
            </a:r>
            <a:r>
              <a:rPr sz="3400" dirty="0" err="1"/>
              <a:t>personelu</a:t>
            </a:r>
            <a:endParaRPr sz="3400" dirty="0"/>
          </a:p>
        </p:txBody>
      </p:sp>
      <p:sp>
        <p:nvSpPr>
          <p:cNvPr id="160" name="Shape 160"/>
          <p:cNvSpPr/>
          <p:nvPr/>
        </p:nvSpPr>
        <p:spPr>
          <a:xfrm>
            <a:off x="9362762" y="5884910"/>
            <a:ext cx="2915395" cy="2853631"/>
          </a:xfrm>
          <a:prstGeom prst="ellipse">
            <a:avLst/>
          </a:prstGeom>
          <a:solidFill>
            <a:srgbClr val="62983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sz="3600" spc="0">
                <a:solidFill>
                  <a:srgbClr val="FFFFFF"/>
                </a:solidFill>
                <a:latin typeface="+mn-lt"/>
                <a:ea typeface="+mn-ea"/>
                <a:cs typeface="+mn-cs"/>
                <a:sym typeface="DIN Alternate"/>
              </a:defRPr>
            </a:lvl1pPr>
          </a:lstStyle>
          <a:p>
            <a:r>
              <a:rPr dirty="0" err="1"/>
              <a:t>psychologia</a:t>
            </a:r>
            <a:r>
              <a:rPr dirty="0"/>
              <a:t> </a:t>
            </a:r>
            <a:r>
              <a:rPr dirty="0" err="1"/>
              <a:t>sportu</a:t>
            </a:r>
            <a:endParaRPr dirty="0"/>
          </a:p>
        </p:txBody>
      </p:sp>
      <p:pic>
        <p:nvPicPr>
          <p:cNvPr id="10" name="Obraz 9" descr="http://wuplodz.praca.gov.pl/documents/1135278/1193512/ci%C4%85g%20PO%20WER%20i%20UE%20kolor/04bc3a2e-b319-4d4c-9aad-0dc94423bba7?t=14224466830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44" y="8976817"/>
            <a:ext cx="3024336" cy="504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0752" y="8868806"/>
            <a:ext cx="2448272" cy="720081"/>
          </a:xfrm>
          <a:prstGeom prst="rect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9">
  <a:themeElements>
    <a:clrScheme name="New_Template9">
      <a:dk1>
        <a:srgbClr val="5C5C5C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Alternate"/>
        <a:ea typeface="DIN Alternate"/>
        <a:cs typeface="DIN Alternate"/>
      </a:majorFont>
      <a:minorFont>
        <a:latin typeface="DIN Alternate"/>
        <a:ea typeface="DIN Alternate"/>
        <a:cs typeface="DIN Alternate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Altern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28" normalizeH="0" baseline="0">
            <a:ln>
              <a:noFill/>
            </a:ln>
            <a:solidFill>
              <a:srgbClr val="5C5C5C"/>
            </a:solidFill>
            <a:effectLst/>
            <a:uFillTx/>
            <a:latin typeface="Iowan Old Style Italic"/>
            <a:ea typeface="Iowan Old Style Italic"/>
            <a:cs typeface="Iowan Old Style Italic"/>
            <a:sym typeface="Iowan Old Style Ital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9">
  <a:themeElements>
    <a:clrScheme name="New_Template9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Alternate"/>
        <a:ea typeface="DIN Alternate"/>
        <a:cs typeface="DIN Alternate"/>
      </a:majorFont>
      <a:minorFont>
        <a:latin typeface="DIN Alternate"/>
        <a:ea typeface="DIN Alternate"/>
        <a:cs typeface="DIN Alternate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Altern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28" normalizeH="0" baseline="0">
            <a:ln>
              <a:noFill/>
            </a:ln>
            <a:solidFill>
              <a:srgbClr val="5C5C5C"/>
            </a:solidFill>
            <a:effectLst/>
            <a:uFillTx/>
            <a:latin typeface="Iowan Old Style Italic"/>
            <a:ea typeface="Iowan Old Style Italic"/>
            <a:cs typeface="Iowan Old Style Italic"/>
            <a:sym typeface="Iowan Old Style Ital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1298</Words>
  <Application>Microsoft Office PowerPoint</Application>
  <PresentationFormat>Niestandardowy</PresentationFormat>
  <Paragraphs>52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New_Template9</vt:lpstr>
      <vt:lpstr>laboratorium Kompetencji Zawodowych LMI</vt:lpstr>
      <vt:lpstr>motywacja osiągnięć</vt:lpstr>
      <vt:lpstr>LMI - inwentarz  motywacji  osiągnięć</vt:lpstr>
      <vt:lpstr>budowa  kwestionariusz  LMI</vt:lpstr>
      <vt:lpstr>skale kwestionariusza LMI</vt:lpstr>
      <vt:lpstr>Prezentacja programu PowerPoint</vt:lpstr>
      <vt:lpstr>fragment przykładowej interpretacji  LMI</vt:lpstr>
      <vt:lpstr>badanie motywacji osiągnięć w biznesie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laboratorium Kompetencji Zawodowych LMI</dc:title>
  <dc:creator>Katarzyna</dc:creator>
  <cp:lastModifiedBy>Katarzyna</cp:lastModifiedBy>
  <cp:revision>1</cp:revision>
  <dcterms:modified xsi:type="dcterms:W3CDTF">2017-03-03T09:38:47Z</dcterms:modified>
</cp:coreProperties>
</file>