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535353"/>
        </a:solidFill>
        <a:effectLst/>
        <a:uFillTx/>
        <a:latin typeface="+mn-lt"/>
        <a:ea typeface="+mn-ea"/>
        <a:cs typeface="+mn-cs"/>
        <a:sym typeface="Gill Sans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AB180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satOff val="1848"/>
              <a:lumOff val="-15262"/>
            </a:scheme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chemeClr val="accent6">
                  <a:satOff val="1848"/>
                  <a:lumOff val="-15262"/>
                </a:schemeClr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0" cap="flat">
              <a:noFill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0" cap="flat">
              <a:noFill/>
              <a:miter lim="400000"/>
            </a:ln>
          </a:insideH>
          <a:insideV>
            <a:ln w="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08785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5E6E5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A5F5E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BEBEB"/>
          </a:solidFill>
        </a:fill>
      </a:tcStyle>
    </a:band2H>
    <a:firstCol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E5E6E5"/>
          </a:solidFill>
        </a:fill>
      </a:tcStyle>
    </a:firstCol>
    <a:la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lastRow>
    <a:firstRow>
      <a:tcTxStyle b="off" i="off">
        <a:fontRef idx="minor">
          <a:srgbClr val="5A5F5E"/>
        </a:fontRef>
        <a:srgbClr val="5A5F5E"/>
      </a:tcTxStyle>
      <a:tcStyle>
        <a:tcBdr>
          <a:left>
            <a:ln w="12700" cap="flat">
              <a:solidFill>
                <a:srgbClr val="B4B4B4"/>
              </a:solidFill>
              <a:prstDash val="solid"/>
              <a:miter lim="400000"/>
            </a:ln>
          </a:left>
          <a:right>
            <a:ln w="12700" cap="flat">
              <a:solidFill>
                <a:srgbClr val="B4B4B4"/>
              </a:solidFill>
              <a:prstDash val="solid"/>
              <a:miter lim="400000"/>
            </a:ln>
          </a:right>
          <a:top>
            <a:ln w="12700" cap="flat">
              <a:solidFill>
                <a:srgbClr val="B4B4B4"/>
              </a:solidFill>
              <a:prstDash val="solid"/>
              <a:miter lim="400000"/>
            </a:ln>
          </a:top>
          <a:bottom>
            <a:ln w="12700" cap="flat">
              <a:solidFill>
                <a:srgbClr val="B4B4B4"/>
              </a:solidFill>
              <a:prstDash val="solid"/>
              <a:miter lim="400000"/>
            </a:ln>
          </a:bottom>
          <a:insideH>
            <a:ln w="12700" cap="flat">
              <a:solidFill>
                <a:srgbClr val="B4B4B4"/>
              </a:solidFill>
              <a:prstDash val="solid"/>
              <a:miter lim="400000"/>
            </a:ln>
          </a:insideH>
          <a:insideV>
            <a:ln w="12700" cap="flat">
              <a:solidFill>
                <a:srgbClr val="B4B4B4"/>
              </a:solidFill>
              <a:prstDash val="solid"/>
              <a:miter lim="400000"/>
            </a:ln>
          </a:insideV>
        </a:tcBdr>
        <a:fill>
          <a:solidFill>
            <a:srgbClr val="CCCCC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A5F5E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000000">
              <a:alpha val="5000"/>
            </a:srgbClr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5A5F5E"/>
              </a:solidFill>
              <a:prstDash val="solid"/>
              <a:miter lim="400000"/>
            </a:ln>
          </a:right>
          <a:top>
            <a:ln w="12700" cap="flat">
              <a:solidFill>
                <a:srgbClr val="C8C8C8"/>
              </a:solidFill>
              <a:prstDash val="solid"/>
              <a:miter lim="400000"/>
            </a:ln>
          </a:top>
          <a:bottom>
            <a:ln w="12700" cap="flat">
              <a:solidFill>
                <a:srgbClr val="C8C8C8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solidFill>
                <a:srgbClr val="5A5F5E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C8C8C8"/>
              </a:solidFill>
              <a:prstDash val="solid"/>
              <a:miter lim="400000"/>
            </a:ln>
          </a:left>
          <a:right>
            <a:ln w="12700" cap="flat">
              <a:solidFill>
                <a:srgbClr val="C8C8C8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5A5F5E"/>
              </a:solidFill>
              <a:prstDash val="solid"/>
              <a:miter lim="400000"/>
            </a:ln>
          </a:bottom>
          <a:insideH>
            <a:ln w="12700" cap="flat">
              <a:solidFill>
                <a:srgbClr val="C8C8C8"/>
              </a:solidFill>
              <a:prstDash val="solid"/>
              <a:miter lim="400000"/>
            </a:ln>
          </a:insideH>
          <a:insideV>
            <a:ln w="12700" cap="flat">
              <a:solidFill>
                <a:srgbClr val="C8C8C8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3" d="100"/>
          <a:sy n="83" d="100"/>
        </p:scale>
        <p:origin x="-1374" y="-5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4254718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123762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ytuł i pod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355600" y="2044700"/>
            <a:ext cx="12293600" cy="3238500"/>
          </a:xfrm>
          <a:prstGeom prst="rect">
            <a:avLst/>
          </a:prstGeom>
        </p:spPr>
        <p:txBody>
          <a:bodyPr anchor="b"/>
          <a:lstStyle/>
          <a:p>
            <a:r>
              <a:t>Tekst tytułowy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355600" y="5270500"/>
            <a:ext cx="12293600" cy="12954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y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5689600"/>
            <a:ext cx="10464800" cy="5080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800"/>
            </a:lvl1pPr>
          </a:lstStyle>
          <a:p>
            <a:r>
              <a:t>–Janek Jabłonka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152900"/>
            <a:ext cx="10464800" cy="6477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</a:lvl1pPr>
          </a:lstStyle>
          <a:p>
            <a:r>
              <a:t>„Wpisz tu cytat.”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oziom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pic" idx="13"/>
          </p:nvPr>
        </p:nvSpPr>
        <p:spPr>
          <a:xfrm>
            <a:off x="1346200" y="520700"/>
            <a:ext cx="10388600" cy="5860236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xfrm>
            <a:off x="1270000" y="6908800"/>
            <a:ext cx="10464800" cy="1282700"/>
          </a:xfrm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(na środku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355600" y="3251200"/>
            <a:ext cx="12293600" cy="3238500"/>
          </a:xfrm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pionow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05600" y="609600"/>
            <a:ext cx="5359400" cy="77597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355600" y="1016000"/>
            <a:ext cx="5892800" cy="3886200"/>
          </a:xfrm>
          <a:prstGeom prst="rect">
            <a:avLst/>
          </a:prstGeom>
        </p:spPr>
        <p:txBody>
          <a:bodyPr anchor="b"/>
          <a:lstStyle/>
          <a:p>
            <a:r>
              <a:t>Tekst tytułowy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355600" y="4889500"/>
            <a:ext cx="5892800" cy="38862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(na górz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520700" indent="-520700">
              <a:lnSpc>
                <a:spcPct val="120000"/>
              </a:lnSpc>
              <a:spcBef>
                <a:spcPts val="4600"/>
              </a:spcBef>
              <a:defRPr sz="4600"/>
            </a:lvl1pPr>
            <a:lvl2pPr marL="1041400" indent="-520700">
              <a:lnSpc>
                <a:spcPct val="120000"/>
              </a:lnSpc>
              <a:spcBef>
                <a:spcPts val="4600"/>
              </a:spcBef>
              <a:defRPr sz="4600"/>
            </a:lvl2pPr>
            <a:lvl3pPr marL="1562100" indent="-520700">
              <a:lnSpc>
                <a:spcPct val="120000"/>
              </a:lnSpc>
              <a:spcBef>
                <a:spcPts val="4600"/>
              </a:spcBef>
              <a:defRPr sz="4600"/>
            </a:lvl3pPr>
            <a:lvl4pPr marL="2082800" indent="-520700">
              <a:lnSpc>
                <a:spcPct val="120000"/>
              </a:lnSpc>
              <a:spcBef>
                <a:spcPts val="4600"/>
              </a:spcBef>
              <a:defRPr sz="4600"/>
            </a:lvl4pPr>
            <a:lvl5pPr marL="2603500" indent="-520700">
              <a:lnSpc>
                <a:spcPct val="120000"/>
              </a:lnSpc>
              <a:spcBef>
                <a:spcPts val="4600"/>
              </a:spcBef>
              <a:defRPr sz="46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ytuł i punktory ze zdjęc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870700" y="2781300"/>
            <a:ext cx="5283200" cy="6184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Tekst tytułowy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355600" y="2730500"/>
            <a:ext cx="5892800" cy="6299200"/>
          </a:xfrm>
          <a:prstGeom prst="rect">
            <a:avLst/>
          </a:prstGeom>
        </p:spPr>
        <p:txBody>
          <a:bodyPr/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762000" y="762000"/>
            <a:ext cx="11468100" cy="8216900"/>
          </a:xfrm>
          <a:prstGeom prst="rect">
            <a:avLst/>
          </a:prstGeom>
        </p:spPr>
        <p:txBody>
          <a:bodyPr/>
          <a:lstStyle>
            <a:lvl1pPr marL="520700" indent="-520700">
              <a:lnSpc>
                <a:spcPct val="120000"/>
              </a:lnSpc>
              <a:spcBef>
                <a:spcPts val="4600"/>
              </a:spcBef>
              <a:defRPr sz="4600"/>
            </a:lvl1pPr>
            <a:lvl2pPr marL="1041400" indent="-520700">
              <a:lnSpc>
                <a:spcPct val="120000"/>
              </a:lnSpc>
              <a:spcBef>
                <a:spcPts val="4600"/>
              </a:spcBef>
              <a:defRPr sz="4600"/>
            </a:lvl2pPr>
            <a:lvl3pPr marL="1562100" indent="-520700">
              <a:lnSpc>
                <a:spcPct val="120000"/>
              </a:lnSpc>
              <a:spcBef>
                <a:spcPts val="4600"/>
              </a:spcBef>
              <a:defRPr sz="4600"/>
            </a:lvl3pPr>
            <a:lvl4pPr marL="2082800" indent="-520700">
              <a:lnSpc>
                <a:spcPct val="120000"/>
              </a:lnSpc>
              <a:spcBef>
                <a:spcPts val="4600"/>
              </a:spcBef>
              <a:defRPr sz="4600"/>
            </a:lvl4pPr>
            <a:lvl5pPr marL="2603500" indent="-520700">
              <a:lnSpc>
                <a:spcPct val="120000"/>
              </a:lnSpc>
              <a:spcBef>
                <a:spcPts val="4600"/>
              </a:spcBef>
              <a:defRPr sz="4600"/>
            </a:lvl5pPr>
          </a:lstStyle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Zdjęcie (3 sztuki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654800" y="5029200"/>
            <a:ext cx="5803900" cy="421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664613" y="508000"/>
            <a:ext cx="5803901" cy="421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idx="15"/>
          </p:nvPr>
        </p:nvSpPr>
        <p:spPr>
          <a:xfrm>
            <a:off x="533400" y="508000"/>
            <a:ext cx="580823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0" cy="2438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Tekst tytułowy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355600" y="2730500"/>
            <a:ext cx="12293600" cy="6299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Treść - poziom 1</a:t>
            </a:r>
          </a:p>
          <a:p>
            <a:pPr lvl="1"/>
            <a:r>
              <a:t>Treść - poziom 2</a:t>
            </a:r>
          </a:p>
          <a:p>
            <a:pPr lvl="2"/>
            <a:r>
              <a:t>Treść - poziom 3</a:t>
            </a:r>
          </a:p>
          <a:p>
            <a:pPr lvl="3"/>
            <a:r>
              <a:t>Treść - poziom 4</a:t>
            </a:r>
          </a:p>
          <a:p>
            <a:pPr lvl="4"/>
            <a:r>
              <a:t>Treść - poziom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24599" y="9271000"/>
            <a:ext cx="342901" cy="355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all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titleStyle>
    <p:bodyStyle>
      <a:lvl1pPr marL="4318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1pPr>
      <a:lvl2pPr marL="8636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2pPr>
      <a:lvl3pPr marL="12954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3pPr>
      <a:lvl4pPr marL="17272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4pPr>
      <a:lvl5pPr marL="21590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5pPr>
      <a:lvl6pPr marL="25908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6pPr>
      <a:lvl7pPr marL="30226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7pPr>
      <a:lvl8pPr marL="34544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8pPr>
      <a:lvl9pPr marL="3886200" marR="0" indent="-431800" algn="l" defTabSz="584200" rtl="0" latinLnBrk="0">
        <a:lnSpc>
          <a:spcPct val="100000"/>
        </a:lnSpc>
        <a:spcBef>
          <a:spcPts val="3800"/>
        </a:spcBef>
        <a:spcAft>
          <a:spcPts val="0"/>
        </a:spcAft>
        <a:buClrTx/>
        <a:buSzPct val="82000"/>
        <a:buFontTx/>
        <a:buChar char="•"/>
        <a:tabLst/>
        <a:defRPr sz="3800" b="0" i="0" u="none" strike="noStrike" cap="none" spc="0" baseline="0">
          <a:ln>
            <a:noFill/>
          </a:ln>
          <a:solidFill>
            <a:srgbClr val="535353"/>
          </a:solidFill>
          <a:uFillTx/>
          <a:latin typeface="+mn-lt"/>
          <a:ea typeface="+mn-ea"/>
          <a:cs typeface="+mn-cs"/>
          <a:sym typeface="Gill Sans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wykorzystanie  testów  psychologicznych  w HR</a:t>
            </a:r>
          </a:p>
        </p:txBody>
      </p:sp>
      <p:sp>
        <p:nvSpPr>
          <p:cNvPr id="120" name="Shape 120"/>
          <p:cNvSpPr>
            <a:spLocks noGrp="1"/>
          </p:cNvSpPr>
          <p:nvPr>
            <p:ph type="subTitle" sz="quarter" idx="1"/>
          </p:nvPr>
        </p:nvSpPr>
        <p:spPr>
          <a:xfrm>
            <a:off x="355600" y="5770463"/>
            <a:ext cx="12293600" cy="795437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Laboratorium</a:t>
            </a:r>
            <a:r>
              <a:rPr dirty="0"/>
              <a:t>  </a:t>
            </a:r>
            <a:r>
              <a:rPr dirty="0" err="1"/>
              <a:t>Kompetencji</a:t>
            </a:r>
            <a:r>
              <a:rPr dirty="0"/>
              <a:t>  </a:t>
            </a:r>
            <a:r>
              <a:rPr dirty="0" err="1"/>
              <a:t>Zawodowych</a:t>
            </a:r>
            <a:endParaRPr dirty="0"/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8704" y="7507495"/>
            <a:ext cx="2448272" cy="864096"/>
          </a:xfrm>
          <a:prstGeom prst="rect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  <p:pic>
        <p:nvPicPr>
          <p:cNvPr id="7" name="Obraz 6" descr="http://wuplodz.praca.gov.pl/documents/1135278/1193512/ci%C4%85g%20PO%20WER%20i%20UE%20kolor/04bc3a2e-b319-4d4c-9aad-0dc94423bba7?t=1422446683000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3808" y="7507495"/>
            <a:ext cx="5400600" cy="8259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/>
        </p:nvSpPr>
        <p:spPr>
          <a:xfrm>
            <a:off x="2822308" y="787756"/>
            <a:ext cx="7770070" cy="1034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457200">
              <a:defRPr sz="1700">
                <a:solidFill>
                  <a:srgbClr val="13141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2300"/>
              <a:t>Bochumski Inwentarz Osobowościowych Wyznaczników Pracy</a:t>
            </a:r>
            <a:r>
              <a:t> przeznaczony jest do pomiaru różnych aspektów osobowościowych ważnych z punktu widzenia efektywnego funkcjonowania zawodowego</a:t>
            </a:r>
          </a:p>
        </p:txBody>
      </p:sp>
      <p:pic>
        <p:nvPicPr>
          <p:cNvPr id="156" name="Zrzut ekranu 2017-03-02 o 23.26.19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0186" y="386913"/>
            <a:ext cx="1995398" cy="2819911"/>
          </a:xfrm>
          <a:prstGeom prst="rect">
            <a:avLst/>
          </a:prstGeom>
          <a:ln w="12700">
            <a:miter lim="400000"/>
          </a:ln>
        </p:spPr>
      </p:pic>
      <p:sp>
        <p:nvSpPr>
          <p:cNvPr id="157" name="Shape 157"/>
          <p:cNvSpPr/>
          <p:nvPr/>
        </p:nvSpPr>
        <p:spPr>
          <a:xfrm>
            <a:off x="4532145" y="2302231"/>
            <a:ext cx="5776467" cy="1770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457200">
              <a:defRPr sz="1700">
                <a:solidFill>
                  <a:srgbClr val="13141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2200"/>
              <a:t>LMI Inwentarz Motywacji Osiągnięć (Leistungsmotivationsinventar)</a:t>
            </a:r>
            <a:r>
              <a:t> Kwestionariusz mierzy motywację osiągnięć z uwzględnieniem różnych jej komponentów, takich jak preferowanie trudnych zadań, wiara w sukces, ukierunkowanie na cel, nastawienie na rywalizację, wytrwałość i inne. </a:t>
            </a:r>
          </a:p>
        </p:txBody>
      </p:sp>
      <p:pic>
        <p:nvPicPr>
          <p:cNvPr id="158" name="Zrzut ekranu 2017-03-02 o 23.29.07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504958" y="2397017"/>
            <a:ext cx="1840252" cy="2630957"/>
          </a:xfrm>
          <a:prstGeom prst="rect">
            <a:avLst/>
          </a:prstGeom>
          <a:ln w="12700">
            <a:miter lim="400000"/>
          </a:ln>
        </p:spPr>
      </p:pic>
      <p:sp>
        <p:nvSpPr>
          <p:cNvPr id="159" name="Shape 159"/>
          <p:cNvSpPr/>
          <p:nvPr/>
        </p:nvSpPr>
        <p:spPr>
          <a:xfrm>
            <a:off x="2680970" y="4718406"/>
            <a:ext cx="6876703" cy="1440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457200">
              <a:defRPr sz="1700">
                <a:solidFill>
                  <a:srgbClr val="13141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2200"/>
              <a:t>LBQ Kwestionariusz Wypalenia Zawodowego)</a:t>
            </a:r>
          </a:p>
          <a:p>
            <a:pPr algn="just" defTabSz="457200">
              <a:defRPr sz="1700">
                <a:solidFill>
                  <a:srgbClr val="13141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 LBQ jest polską adaptacją włoskiego kwestionariusza Link Burnout Questionnaire autorstwa Massimo Santinello. Przeznaczony do pomiaru wypalenia zawodowego u osób pracujących w zawodach związanych z pomaganiem innym ludziom i nauczaniem.</a:t>
            </a:r>
          </a:p>
        </p:txBody>
      </p:sp>
      <p:pic>
        <p:nvPicPr>
          <p:cNvPr id="160" name="Zrzut ekranu 2017-03-02 o 23.31.26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65349" y="4135910"/>
            <a:ext cx="1865072" cy="2616721"/>
          </a:xfrm>
          <a:prstGeom prst="rect">
            <a:avLst/>
          </a:prstGeom>
          <a:ln w="12700">
            <a:miter lim="400000"/>
          </a:ln>
        </p:spPr>
      </p:pic>
      <p:sp>
        <p:nvSpPr>
          <p:cNvPr id="161" name="Shape 161"/>
          <p:cNvSpPr/>
          <p:nvPr/>
        </p:nvSpPr>
        <p:spPr>
          <a:xfrm>
            <a:off x="4532146" y="6931381"/>
            <a:ext cx="5776466" cy="1453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just" defTabSz="457200">
              <a:defRPr sz="1700">
                <a:solidFill>
                  <a:srgbClr val="131416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2300"/>
              <a:t>Inwentarz Stylów Kierowania WERK</a:t>
            </a:r>
            <a:r>
              <a:t> jest skalą przymiotnikową pozwalającą określić typowe dla osoby badanej nasilenie każdego z czterech stylów kierowania (WODZIREJA, EKONOMA, REWOLUCJONISTY i KAPITANA) </a:t>
            </a:r>
          </a:p>
        </p:txBody>
      </p:sp>
      <p:pic>
        <p:nvPicPr>
          <p:cNvPr id="162" name="Zrzut ekranu 2017-03-02 o 23.33.26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0492548" y="6126721"/>
            <a:ext cx="1865073" cy="2630958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Obraz 10" descr="http://wuplodz.praca.gov.pl/documents/1135278/1193512/ci%C4%85g%20PO%20WER%20i%20UE%20kolor/04bc3a2e-b319-4d4c-9aad-0dc94423bba7?t=142244668300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62" y="9156708"/>
            <a:ext cx="2808312" cy="439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Obraz 11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0752" y="8905565"/>
            <a:ext cx="2448272" cy="657856"/>
          </a:xfrm>
          <a:prstGeom prst="rect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0" cy="1363514"/>
          </a:xfrm>
          <a:prstGeom prst="rect">
            <a:avLst/>
          </a:prstGeom>
        </p:spPr>
        <p:txBody>
          <a:bodyPr/>
          <a:lstStyle>
            <a:lvl1pPr>
              <a:defRPr sz="6500"/>
            </a:lvl1pPr>
          </a:lstStyle>
          <a:p>
            <a:r>
              <a:rPr dirty="0" err="1"/>
              <a:t>czym</a:t>
            </a:r>
            <a:r>
              <a:rPr dirty="0"/>
              <a:t> </a:t>
            </a:r>
            <a:r>
              <a:rPr dirty="0" err="1"/>
              <a:t>są</a:t>
            </a:r>
            <a:r>
              <a:rPr dirty="0"/>
              <a:t> testy</a:t>
            </a:r>
          </a:p>
        </p:txBody>
      </p:sp>
      <p:sp>
        <p:nvSpPr>
          <p:cNvPr id="123" name="Shape 123"/>
          <p:cNvSpPr>
            <a:spLocks noGrp="1"/>
          </p:cNvSpPr>
          <p:nvPr>
            <p:ph type="body" idx="1"/>
          </p:nvPr>
        </p:nvSpPr>
        <p:spPr>
          <a:xfrm>
            <a:off x="355600" y="1995884"/>
            <a:ext cx="12293600" cy="703381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359282" indent="-359282" defTabSz="403097">
              <a:spcBef>
                <a:spcPts val="3100"/>
              </a:spcBef>
              <a:defRPr sz="3174"/>
            </a:pPr>
            <a:r>
              <a:rPr dirty="0" err="1"/>
              <a:t>procedury</a:t>
            </a:r>
            <a:r>
              <a:rPr dirty="0"/>
              <a:t> </a:t>
            </a:r>
            <a:r>
              <a:rPr dirty="0" err="1"/>
              <a:t>lub</a:t>
            </a:r>
            <a:r>
              <a:rPr dirty="0"/>
              <a:t> </a:t>
            </a:r>
            <a:r>
              <a:rPr dirty="0" err="1"/>
              <a:t>metody</a:t>
            </a:r>
            <a:r>
              <a:rPr dirty="0"/>
              <a:t>, </a:t>
            </a:r>
            <a:r>
              <a:rPr dirty="0" err="1"/>
              <a:t>które</a:t>
            </a:r>
            <a:r>
              <a:rPr dirty="0"/>
              <a:t> </a:t>
            </a:r>
            <a:r>
              <a:rPr dirty="0" err="1"/>
              <a:t>służa</a:t>
            </a:r>
            <a:r>
              <a:rPr dirty="0"/>
              <a:t>̨ </a:t>
            </a:r>
            <a:r>
              <a:rPr dirty="0" err="1"/>
              <a:t>badaniu</a:t>
            </a:r>
            <a:r>
              <a:rPr dirty="0"/>
              <a:t> </a:t>
            </a:r>
            <a:r>
              <a:rPr dirty="0" err="1"/>
              <a:t>lub</a:t>
            </a:r>
            <a:r>
              <a:rPr dirty="0"/>
              <a:t> </a:t>
            </a:r>
            <a:r>
              <a:rPr dirty="0" err="1"/>
              <a:t>ustalaniu</a:t>
            </a:r>
            <a:r>
              <a:rPr dirty="0"/>
              <a:t> </a:t>
            </a:r>
            <a:r>
              <a:rPr dirty="0" err="1"/>
              <a:t>występowania</a:t>
            </a:r>
            <a:r>
              <a:rPr dirty="0"/>
              <a:t> </a:t>
            </a:r>
            <a:r>
              <a:rPr dirty="0" err="1"/>
              <a:t>jakiegos</a:t>
            </a:r>
            <a:r>
              <a:rPr dirty="0"/>
              <a:t>́ </a:t>
            </a:r>
            <a:r>
              <a:rPr dirty="0" err="1"/>
              <a:t>czynnika</a:t>
            </a:r>
            <a:r>
              <a:rPr dirty="0"/>
              <a:t> </a:t>
            </a:r>
            <a:r>
              <a:rPr dirty="0" err="1"/>
              <a:t>czy</a:t>
            </a:r>
            <a:r>
              <a:rPr dirty="0"/>
              <a:t> </a:t>
            </a:r>
            <a:r>
              <a:rPr dirty="0" err="1"/>
              <a:t>tez</a:t>
            </a:r>
            <a:r>
              <a:rPr dirty="0"/>
              <a:t>̇ </a:t>
            </a:r>
            <a:r>
              <a:rPr dirty="0" err="1"/>
              <a:t>zjawiska</a:t>
            </a:r>
            <a:endParaRPr dirty="0"/>
          </a:p>
          <a:p>
            <a:pPr marL="359282" indent="-359282" defTabSz="403097">
              <a:spcBef>
                <a:spcPts val="3100"/>
              </a:spcBef>
              <a:defRPr sz="3174"/>
            </a:pPr>
            <a:r>
              <a:rPr dirty="0" err="1"/>
              <a:t>zbudowane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̨ z </a:t>
            </a:r>
            <a:r>
              <a:rPr dirty="0" err="1"/>
              <a:t>puli</a:t>
            </a:r>
            <a:r>
              <a:rPr dirty="0"/>
              <a:t> </a:t>
            </a:r>
            <a:r>
              <a:rPr dirty="0" err="1"/>
              <a:t>wystandaryzowanych</a:t>
            </a:r>
            <a:r>
              <a:rPr dirty="0"/>
              <a:t> </a:t>
            </a:r>
            <a:r>
              <a:rPr dirty="0" err="1"/>
              <a:t>pozycji</a:t>
            </a:r>
            <a:r>
              <a:rPr dirty="0"/>
              <a:t> (np. </a:t>
            </a:r>
            <a:r>
              <a:rPr dirty="0" err="1"/>
              <a:t>pytan</a:t>
            </a:r>
            <a:r>
              <a:rPr dirty="0"/>
              <a:t>́, </a:t>
            </a:r>
            <a:r>
              <a:rPr dirty="0" err="1"/>
              <a:t>bodźców</a:t>
            </a:r>
            <a:r>
              <a:rPr dirty="0"/>
              <a:t> </a:t>
            </a:r>
            <a:r>
              <a:rPr dirty="0" err="1"/>
              <a:t>lub</a:t>
            </a:r>
            <a:r>
              <a:rPr dirty="0"/>
              <a:t> </a:t>
            </a:r>
            <a:r>
              <a:rPr dirty="0" err="1"/>
              <a:t>zadan</a:t>
            </a:r>
            <a:r>
              <a:rPr dirty="0"/>
              <a:t>́) </a:t>
            </a:r>
            <a:r>
              <a:rPr dirty="0" err="1"/>
              <a:t>ocenianych</a:t>
            </a:r>
            <a:r>
              <a:rPr dirty="0"/>
              <a:t> w </a:t>
            </a:r>
            <a:r>
              <a:rPr dirty="0" err="1"/>
              <a:t>sposób</a:t>
            </a:r>
            <a:r>
              <a:rPr dirty="0"/>
              <a:t> </a:t>
            </a:r>
            <a:r>
              <a:rPr dirty="0" err="1"/>
              <a:t>standardowy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używanych</a:t>
            </a:r>
            <a:r>
              <a:rPr dirty="0"/>
              <a:t> do </a:t>
            </a:r>
            <a:r>
              <a:rPr dirty="0" err="1"/>
              <a:t>badania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ewentualnego</a:t>
            </a:r>
            <a:r>
              <a:rPr dirty="0"/>
              <a:t> </a:t>
            </a:r>
            <a:r>
              <a:rPr dirty="0" err="1"/>
              <a:t>oszacowania</a:t>
            </a:r>
            <a:r>
              <a:rPr dirty="0"/>
              <a:t> </a:t>
            </a:r>
            <a:r>
              <a:rPr dirty="0" err="1"/>
              <a:t>wielkości</a:t>
            </a:r>
            <a:r>
              <a:rPr dirty="0"/>
              <a:t> </a:t>
            </a:r>
            <a:r>
              <a:rPr dirty="0" err="1"/>
              <a:t>różnic</a:t>
            </a:r>
            <a:r>
              <a:rPr dirty="0"/>
              <a:t> </a:t>
            </a:r>
            <a:r>
              <a:rPr dirty="0" err="1"/>
              <a:t>indywidualnych</a:t>
            </a:r>
            <a:r>
              <a:rPr dirty="0"/>
              <a:t>, np. w </a:t>
            </a:r>
            <a:r>
              <a:rPr dirty="0" err="1"/>
              <a:t>zakresie</a:t>
            </a:r>
            <a:r>
              <a:rPr dirty="0"/>
              <a:t> </a:t>
            </a:r>
            <a:r>
              <a:rPr dirty="0" err="1"/>
              <a:t>zdolności</a:t>
            </a:r>
            <a:r>
              <a:rPr dirty="0"/>
              <a:t>, </a:t>
            </a:r>
            <a:r>
              <a:rPr dirty="0" err="1"/>
              <a:t>umiejętności</a:t>
            </a:r>
            <a:r>
              <a:rPr dirty="0"/>
              <a:t>, </a:t>
            </a:r>
            <a:r>
              <a:rPr dirty="0" err="1"/>
              <a:t>kompetencji</a:t>
            </a:r>
            <a:r>
              <a:rPr dirty="0"/>
              <a:t>, </a:t>
            </a:r>
            <a:r>
              <a:rPr dirty="0" err="1"/>
              <a:t>skłonności</a:t>
            </a:r>
            <a:r>
              <a:rPr dirty="0"/>
              <a:t>, </a:t>
            </a:r>
            <a:r>
              <a:rPr dirty="0" err="1"/>
              <a:t>postaw</a:t>
            </a:r>
            <a:r>
              <a:rPr dirty="0"/>
              <a:t>, </a:t>
            </a:r>
            <a:r>
              <a:rPr dirty="0" err="1"/>
              <a:t>emocji</a:t>
            </a:r>
            <a:r>
              <a:rPr dirty="0"/>
              <a:t> (Anastasi, Urbina, 1997; American Psychological Association, 2006; Cronbach, 1990)</a:t>
            </a:r>
          </a:p>
          <a:p>
            <a:pPr marL="359282" indent="-359282" defTabSz="403097">
              <a:spcBef>
                <a:spcPts val="3100"/>
              </a:spcBef>
              <a:defRPr sz="3174"/>
            </a:pPr>
            <a:r>
              <a:rPr dirty="0" err="1"/>
              <a:t>powyższa</a:t>
            </a:r>
            <a:r>
              <a:rPr dirty="0"/>
              <a:t> </a:t>
            </a:r>
            <a:r>
              <a:rPr dirty="0" err="1"/>
              <a:t>definicja</a:t>
            </a:r>
            <a:r>
              <a:rPr dirty="0"/>
              <a:t> </a:t>
            </a:r>
            <a:r>
              <a:rPr dirty="0" err="1"/>
              <a:t>odnosi</a:t>
            </a:r>
            <a:r>
              <a:rPr dirty="0"/>
              <a:t> </a:t>
            </a:r>
            <a:r>
              <a:rPr dirty="0" err="1"/>
              <a:t>sie</a:t>
            </a:r>
            <a:r>
              <a:rPr dirty="0"/>
              <a:t>̨ do </a:t>
            </a:r>
            <a:r>
              <a:rPr dirty="0" err="1"/>
              <a:t>testów</a:t>
            </a:r>
            <a:r>
              <a:rPr dirty="0"/>
              <a:t> </a:t>
            </a:r>
            <a:r>
              <a:rPr dirty="0" err="1"/>
              <a:t>psychologicznych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pedagogicznych</a:t>
            </a:r>
            <a:r>
              <a:rPr dirty="0"/>
              <a:t> </a:t>
            </a:r>
            <a:r>
              <a:rPr dirty="0" err="1"/>
              <a:t>dostępnych</a:t>
            </a:r>
            <a:r>
              <a:rPr dirty="0"/>
              <a:t> we </a:t>
            </a:r>
            <a:r>
              <a:rPr dirty="0" err="1"/>
              <a:t>wszystkich</a:t>
            </a:r>
            <a:r>
              <a:rPr dirty="0"/>
              <a:t> </a:t>
            </a:r>
            <a:r>
              <a:rPr dirty="0" err="1"/>
              <a:t>formatach</a:t>
            </a:r>
            <a:r>
              <a:rPr dirty="0"/>
              <a:t> (np. </a:t>
            </a:r>
            <a:r>
              <a:rPr dirty="0" err="1"/>
              <a:t>papier-ołówek</a:t>
            </a:r>
            <a:r>
              <a:rPr dirty="0"/>
              <a:t>, </a:t>
            </a:r>
            <a:r>
              <a:rPr dirty="0" err="1"/>
              <a:t>wersji</a:t>
            </a:r>
            <a:r>
              <a:rPr dirty="0"/>
              <a:t> </a:t>
            </a:r>
            <a:r>
              <a:rPr dirty="0" err="1"/>
              <a:t>komputerowych</a:t>
            </a:r>
            <a:r>
              <a:rPr dirty="0"/>
              <a:t>, w </a:t>
            </a:r>
            <a:r>
              <a:rPr dirty="0" err="1"/>
              <a:t>tym</a:t>
            </a:r>
            <a:r>
              <a:rPr dirty="0"/>
              <a:t> </a:t>
            </a:r>
            <a:r>
              <a:rPr dirty="0" err="1"/>
              <a:t>badan</a:t>
            </a:r>
            <a:r>
              <a:rPr dirty="0"/>
              <a:t>́ </a:t>
            </a:r>
            <a:r>
              <a:rPr dirty="0" err="1"/>
              <a:t>prowadzonych</a:t>
            </a:r>
            <a:r>
              <a:rPr dirty="0"/>
              <a:t> online, </a:t>
            </a:r>
            <a:r>
              <a:rPr dirty="0" err="1"/>
              <a:t>próbek</a:t>
            </a:r>
            <a:r>
              <a:rPr dirty="0"/>
              <a:t> </a:t>
            </a:r>
            <a:r>
              <a:rPr dirty="0" err="1"/>
              <a:t>pracy</a:t>
            </a:r>
            <a:r>
              <a:rPr dirty="0"/>
              <a:t>, </a:t>
            </a:r>
            <a:r>
              <a:rPr dirty="0" err="1"/>
              <a:t>gier</a:t>
            </a:r>
            <a:r>
              <a:rPr dirty="0"/>
              <a:t> </a:t>
            </a:r>
            <a:r>
              <a:rPr dirty="0" err="1"/>
              <a:t>symulacyjnych</a:t>
            </a:r>
            <a:r>
              <a:rPr dirty="0"/>
              <a:t>)</a:t>
            </a:r>
          </a:p>
        </p:txBody>
      </p:sp>
      <p:pic>
        <p:nvPicPr>
          <p:cNvPr id="5" name="Obraz 4" descr="http://wuplodz.praca.gov.pl/documents/1135278/1193512/ci%C4%85g%20PO%20WER%20i%20UE%20kolor/04bc3a2e-b319-4d4c-9aad-0dc94423bba7?t=14224466830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60" y="9125272"/>
            <a:ext cx="2808312" cy="439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az 7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6736" y="8905565"/>
            <a:ext cx="2448272" cy="657856"/>
          </a:xfrm>
          <a:prstGeom prst="rect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381720" y="1204392"/>
            <a:ext cx="12293600" cy="7632847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33247" indent="-333247" defTabSz="373887">
              <a:spcBef>
                <a:spcPts val="2900"/>
              </a:spcBef>
              <a:defRPr sz="2943"/>
            </a:pPr>
            <a:r>
              <a:rPr dirty="0"/>
              <a:t>testy, </a:t>
            </a:r>
            <a:r>
              <a:rPr dirty="0" err="1"/>
              <a:t>podobnie</a:t>
            </a:r>
            <a:r>
              <a:rPr dirty="0"/>
              <a:t> </a:t>
            </a:r>
            <a:r>
              <a:rPr dirty="0" err="1"/>
              <a:t>jak</a:t>
            </a:r>
            <a:r>
              <a:rPr dirty="0"/>
              <a:t> </a:t>
            </a:r>
            <a:r>
              <a:rPr dirty="0" err="1"/>
              <a:t>inne</a:t>
            </a:r>
            <a:r>
              <a:rPr dirty="0"/>
              <a:t> </a:t>
            </a:r>
            <a:r>
              <a:rPr dirty="0" err="1"/>
              <a:t>narzędzia</a:t>
            </a:r>
            <a:r>
              <a:rPr dirty="0"/>
              <a:t> </a:t>
            </a:r>
            <a:r>
              <a:rPr dirty="0" err="1"/>
              <a:t>służące</a:t>
            </a:r>
            <a:r>
              <a:rPr dirty="0"/>
              <a:t> do </a:t>
            </a:r>
            <a:r>
              <a:rPr dirty="0" err="1"/>
              <a:t>oceny</a:t>
            </a:r>
            <a:r>
              <a:rPr dirty="0"/>
              <a:t> </a:t>
            </a:r>
            <a:r>
              <a:rPr dirty="0" err="1"/>
              <a:t>indywidualnych</a:t>
            </a:r>
            <a:r>
              <a:rPr dirty="0"/>
              <a:t> </a:t>
            </a:r>
            <a:r>
              <a:rPr dirty="0" err="1"/>
              <a:t>właściwości</a:t>
            </a:r>
            <a:r>
              <a:rPr dirty="0"/>
              <a:t> </a:t>
            </a:r>
            <a:r>
              <a:rPr dirty="0" err="1"/>
              <a:t>człowieka</a:t>
            </a:r>
            <a:r>
              <a:rPr dirty="0"/>
              <a:t>, np. </a:t>
            </a:r>
            <a:r>
              <a:rPr dirty="0" err="1"/>
              <a:t>miary</a:t>
            </a:r>
            <a:r>
              <a:rPr dirty="0"/>
              <a:t> </a:t>
            </a:r>
            <a:r>
              <a:rPr dirty="0" err="1"/>
              <a:t>zdolności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umiejętności</a:t>
            </a:r>
            <a:r>
              <a:rPr dirty="0"/>
              <a:t>, </a:t>
            </a:r>
            <a:r>
              <a:rPr dirty="0" err="1"/>
              <a:t>zadania</a:t>
            </a:r>
            <a:r>
              <a:rPr dirty="0"/>
              <a:t> </a:t>
            </a:r>
            <a:r>
              <a:rPr dirty="0" err="1"/>
              <a:t>symulacyjne</a:t>
            </a:r>
            <a:r>
              <a:rPr dirty="0"/>
              <a:t>, </a:t>
            </a:r>
            <a:r>
              <a:rPr dirty="0" err="1"/>
              <a:t>próbki</a:t>
            </a:r>
            <a:r>
              <a:rPr dirty="0"/>
              <a:t> </a:t>
            </a:r>
            <a:r>
              <a:rPr dirty="0" err="1"/>
              <a:t>pracy</a:t>
            </a:r>
            <a:r>
              <a:rPr dirty="0"/>
              <a:t>, </a:t>
            </a:r>
            <a:r>
              <a:rPr dirty="0" err="1"/>
              <a:t>schematy</a:t>
            </a:r>
            <a:r>
              <a:rPr dirty="0"/>
              <a:t> </a:t>
            </a:r>
            <a:r>
              <a:rPr dirty="0" err="1"/>
              <a:t>wywiadu</a:t>
            </a:r>
            <a:r>
              <a:rPr dirty="0"/>
              <a:t>, </a:t>
            </a:r>
            <a:r>
              <a:rPr dirty="0" err="1"/>
              <a:t>zazwyczaj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̨ </a:t>
            </a:r>
            <a:r>
              <a:rPr dirty="0" err="1"/>
              <a:t>tworzone</a:t>
            </a:r>
            <a:r>
              <a:rPr dirty="0"/>
              <a:t> z </a:t>
            </a:r>
            <a:r>
              <a:rPr dirty="0" err="1"/>
              <a:t>myśla</a:t>
            </a:r>
            <a:r>
              <a:rPr dirty="0"/>
              <a:t>̨ o </a:t>
            </a:r>
            <a:r>
              <a:rPr dirty="0" err="1"/>
              <a:t>ich</a:t>
            </a:r>
            <a:r>
              <a:rPr dirty="0"/>
              <a:t> </a:t>
            </a:r>
            <a:r>
              <a:rPr dirty="0" err="1"/>
              <a:t>wykorzystywaniu</a:t>
            </a:r>
            <a:r>
              <a:rPr dirty="0"/>
              <a:t> </a:t>
            </a:r>
            <a:r>
              <a:rPr dirty="0" err="1"/>
              <a:t>zarówno</a:t>
            </a:r>
            <a:r>
              <a:rPr dirty="0"/>
              <a:t> w </a:t>
            </a:r>
            <a:r>
              <a:rPr dirty="0" err="1"/>
              <a:t>badaniach</a:t>
            </a:r>
            <a:r>
              <a:rPr dirty="0"/>
              <a:t> </a:t>
            </a:r>
            <a:r>
              <a:rPr dirty="0" err="1"/>
              <a:t>naukowych</a:t>
            </a:r>
            <a:r>
              <a:rPr dirty="0"/>
              <a:t>, </a:t>
            </a:r>
            <a:r>
              <a:rPr dirty="0" err="1"/>
              <a:t>jak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w </a:t>
            </a:r>
            <a:r>
              <a:rPr dirty="0" err="1"/>
              <a:t>praktyce</a:t>
            </a:r>
            <a:r>
              <a:rPr dirty="0"/>
              <a:t> </a:t>
            </a:r>
            <a:r>
              <a:rPr dirty="0" err="1"/>
              <a:t>zawodowej</a:t>
            </a:r>
            <a:r>
              <a:rPr dirty="0"/>
              <a:t> (np. </a:t>
            </a:r>
            <a:r>
              <a:rPr dirty="0" err="1"/>
              <a:t>organizacji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pracy</a:t>
            </a:r>
            <a:r>
              <a:rPr dirty="0"/>
              <a:t>, </a:t>
            </a:r>
            <a:r>
              <a:rPr dirty="0" err="1"/>
              <a:t>klinicznej</a:t>
            </a:r>
            <a:r>
              <a:rPr dirty="0"/>
              <a:t>, </a:t>
            </a:r>
            <a:r>
              <a:rPr dirty="0" err="1"/>
              <a:t>edukacyjnej</a:t>
            </a:r>
            <a:r>
              <a:rPr dirty="0"/>
              <a:t>)</a:t>
            </a:r>
          </a:p>
          <a:p>
            <a:pPr marL="333247" indent="-333247" defTabSz="373887">
              <a:spcBef>
                <a:spcPts val="2900"/>
              </a:spcBef>
              <a:defRPr sz="2943"/>
            </a:pPr>
            <a:r>
              <a:rPr dirty="0"/>
              <a:t>w </a:t>
            </a:r>
            <a:r>
              <a:rPr dirty="0" err="1"/>
              <a:t>badaniach</a:t>
            </a:r>
            <a:r>
              <a:rPr dirty="0"/>
              <a:t> </a:t>
            </a:r>
            <a:r>
              <a:rPr dirty="0" err="1"/>
              <a:t>naukowych</a:t>
            </a:r>
            <a:r>
              <a:rPr dirty="0"/>
              <a:t> </a:t>
            </a:r>
            <a:r>
              <a:rPr dirty="0" err="1"/>
              <a:t>dane</a:t>
            </a:r>
            <a:r>
              <a:rPr dirty="0"/>
              <a:t> </a:t>
            </a:r>
            <a:r>
              <a:rPr dirty="0" err="1"/>
              <a:t>testowe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̨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ogół</a:t>
            </a:r>
            <a:r>
              <a:rPr dirty="0"/>
              <a:t> </a:t>
            </a:r>
            <a:r>
              <a:rPr dirty="0" err="1"/>
              <a:t>wykorzystywane</a:t>
            </a:r>
            <a:r>
              <a:rPr dirty="0"/>
              <a:t> do </a:t>
            </a:r>
            <a:r>
              <a:rPr dirty="0" err="1"/>
              <a:t>opisu</a:t>
            </a:r>
            <a:r>
              <a:rPr dirty="0"/>
              <a:t> </a:t>
            </a:r>
            <a:r>
              <a:rPr dirty="0" err="1"/>
              <a:t>zmiennych</a:t>
            </a:r>
            <a:r>
              <a:rPr dirty="0"/>
              <a:t> </a:t>
            </a:r>
            <a:r>
              <a:rPr dirty="0" err="1"/>
              <a:t>badanych</a:t>
            </a:r>
            <a:r>
              <a:rPr dirty="0"/>
              <a:t> </a:t>
            </a:r>
            <a:r>
              <a:rPr dirty="0" err="1"/>
              <a:t>przez</a:t>
            </a:r>
            <a:r>
              <a:rPr dirty="0"/>
              <a:t> test </a:t>
            </a:r>
            <a:r>
              <a:rPr dirty="0" err="1"/>
              <a:t>lub</a:t>
            </a:r>
            <a:r>
              <a:rPr dirty="0"/>
              <a:t> </a:t>
            </a:r>
            <a:r>
              <a:rPr dirty="0" err="1"/>
              <a:t>zjawisk</a:t>
            </a:r>
            <a:r>
              <a:rPr dirty="0"/>
              <a:t> </a:t>
            </a:r>
            <a:r>
              <a:rPr dirty="0" err="1"/>
              <a:t>odnoszących</a:t>
            </a:r>
            <a:r>
              <a:rPr dirty="0"/>
              <a:t> </a:t>
            </a:r>
            <a:r>
              <a:rPr dirty="0" err="1"/>
              <a:t>sie</a:t>
            </a:r>
            <a:r>
              <a:rPr dirty="0"/>
              <a:t>̨, np. do </a:t>
            </a:r>
            <a:r>
              <a:rPr dirty="0" err="1"/>
              <a:t>relacji</a:t>
            </a:r>
            <a:r>
              <a:rPr dirty="0"/>
              <a:t> </a:t>
            </a:r>
            <a:r>
              <a:rPr dirty="0" err="1"/>
              <a:t>między</a:t>
            </a:r>
            <a:r>
              <a:rPr dirty="0"/>
              <a:t> </a:t>
            </a:r>
            <a:r>
              <a:rPr dirty="0" err="1"/>
              <a:t>wynikami</a:t>
            </a:r>
            <a:r>
              <a:rPr dirty="0"/>
              <a:t> </a:t>
            </a:r>
            <a:r>
              <a:rPr dirty="0" err="1"/>
              <a:t>testu</a:t>
            </a:r>
            <a:r>
              <a:rPr dirty="0"/>
              <a:t> a </a:t>
            </a:r>
            <a:r>
              <a:rPr dirty="0" err="1"/>
              <a:t>innymi</a:t>
            </a:r>
            <a:r>
              <a:rPr dirty="0"/>
              <a:t> </a:t>
            </a:r>
            <a:r>
              <a:rPr dirty="0" err="1"/>
              <a:t>zmiennymi</a:t>
            </a:r>
            <a:r>
              <a:rPr dirty="0"/>
              <a:t>. </a:t>
            </a:r>
            <a:r>
              <a:rPr dirty="0" err="1"/>
              <a:t>Służy</a:t>
            </a:r>
            <a:r>
              <a:rPr dirty="0"/>
              <a:t> to </a:t>
            </a:r>
            <a:r>
              <a:rPr dirty="0" err="1"/>
              <a:t>poszerzaniu</a:t>
            </a:r>
            <a:r>
              <a:rPr dirty="0"/>
              <a:t> </a:t>
            </a:r>
            <a:r>
              <a:rPr dirty="0" err="1"/>
              <a:t>wiedzy</a:t>
            </a:r>
            <a:r>
              <a:rPr dirty="0"/>
              <a:t> </a:t>
            </a:r>
            <a:r>
              <a:rPr dirty="0" err="1"/>
              <a:t>naukowej</a:t>
            </a:r>
            <a:r>
              <a:rPr dirty="0"/>
              <a:t>, </a:t>
            </a:r>
            <a:r>
              <a:rPr dirty="0" err="1"/>
              <a:t>lepszemu</a:t>
            </a:r>
            <a:r>
              <a:rPr dirty="0"/>
              <a:t> </a:t>
            </a:r>
            <a:r>
              <a:rPr dirty="0" err="1"/>
              <a:t>zrozumieniu</a:t>
            </a:r>
            <a:r>
              <a:rPr dirty="0"/>
              <a:t> </a:t>
            </a:r>
            <a:r>
              <a:rPr dirty="0" err="1"/>
              <a:t>tych</a:t>
            </a:r>
            <a:r>
              <a:rPr dirty="0"/>
              <a:t> </a:t>
            </a:r>
            <a:r>
              <a:rPr dirty="0" err="1"/>
              <a:t>zjawisk</a:t>
            </a:r>
            <a:r>
              <a:rPr dirty="0"/>
              <a:t> </a:t>
            </a:r>
            <a:r>
              <a:rPr dirty="0" err="1"/>
              <a:t>oraz</a:t>
            </a:r>
            <a:r>
              <a:rPr dirty="0"/>
              <a:t> </a:t>
            </a:r>
            <a:r>
              <a:rPr dirty="0" err="1"/>
              <a:t>znalezieniu</a:t>
            </a:r>
            <a:r>
              <a:rPr dirty="0"/>
              <a:t> </a:t>
            </a:r>
            <a:r>
              <a:rPr dirty="0" err="1"/>
              <a:t>nowych</a:t>
            </a:r>
            <a:r>
              <a:rPr dirty="0"/>
              <a:t> </a:t>
            </a:r>
            <a:r>
              <a:rPr dirty="0" err="1"/>
              <a:t>obszarów</a:t>
            </a:r>
            <a:r>
              <a:rPr dirty="0"/>
              <a:t> </a:t>
            </a:r>
            <a:r>
              <a:rPr dirty="0" err="1"/>
              <a:t>zastosowan</a:t>
            </a:r>
            <a:r>
              <a:rPr dirty="0"/>
              <a:t>́ </a:t>
            </a:r>
            <a:r>
              <a:rPr dirty="0" err="1"/>
              <a:t>dla</a:t>
            </a:r>
            <a:r>
              <a:rPr dirty="0"/>
              <a:t> </a:t>
            </a:r>
            <a:r>
              <a:rPr dirty="0" err="1"/>
              <a:t>testów</a:t>
            </a:r>
            <a:endParaRPr dirty="0"/>
          </a:p>
          <a:p>
            <a:pPr marL="333247" indent="-333247" defTabSz="373887">
              <a:spcBef>
                <a:spcPts val="2900"/>
              </a:spcBef>
              <a:defRPr sz="2943"/>
            </a:pPr>
            <a:r>
              <a:rPr dirty="0"/>
              <a:t>w </a:t>
            </a:r>
            <a:r>
              <a:rPr dirty="0" err="1"/>
              <a:t>praktyce</a:t>
            </a:r>
            <a:r>
              <a:rPr dirty="0"/>
              <a:t> </a:t>
            </a:r>
            <a:r>
              <a:rPr dirty="0" err="1"/>
              <a:t>zawodowej</a:t>
            </a:r>
            <a:r>
              <a:rPr dirty="0"/>
              <a:t> </a:t>
            </a:r>
            <a:r>
              <a:rPr dirty="0" err="1"/>
              <a:t>wyniki</a:t>
            </a:r>
            <a:r>
              <a:rPr dirty="0"/>
              <a:t> </a:t>
            </a:r>
            <a:r>
              <a:rPr dirty="0" err="1"/>
              <a:t>testowe</a:t>
            </a:r>
            <a:r>
              <a:rPr dirty="0"/>
              <a:t> </a:t>
            </a:r>
            <a:r>
              <a:rPr dirty="0" err="1"/>
              <a:t>sa</a:t>
            </a:r>
            <a:r>
              <a:rPr dirty="0"/>
              <a:t>̨ </a:t>
            </a:r>
            <a:r>
              <a:rPr dirty="0" err="1"/>
              <a:t>wykorzystywane</a:t>
            </a:r>
            <a:r>
              <a:rPr dirty="0"/>
              <a:t> do </a:t>
            </a:r>
            <a:r>
              <a:rPr dirty="0" err="1"/>
              <a:t>stawiania</a:t>
            </a:r>
            <a:r>
              <a:rPr dirty="0"/>
              <a:t> </a:t>
            </a:r>
            <a:r>
              <a:rPr dirty="0" err="1"/>
              <a:t>diagnoz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podejmowania</a:t>
            </a:r>
            <a:r>
              <a:rPr dirty="0"/>
              <a:t> </a:t>
            </a:r>
            <a:r>
              <a:rPr dirty="0" err="1"/>
              <a:t>decyzji</a:t>
            </a:r>
            <a:r>
              <a:rPr dirty="0"/>
              <a:t>, </a:t>
            </a:r>
            <a:r>
              <a:rPr dirty="0" err="1"/>
              <a:t>które</a:t>
            </a:r>
            <a:r>
              <a:rPr dirty="0"/>
              <a:t> </a:t>
            </a:r>
            <a:r>
              <a:rPr dirty="0" err="1"/>
              <a:t>moga</a:t>
            </a:r>
            <a:r>
              <a:rPr dirty="0"/>
              <a:t>̨ </a:t>
            </a:r>
            <a:r>
              <a:rPr dirty="0" err="1"/>
              <a:t>miec</a:t>
            </a:r>
            <a:r>
              <a:rPr dirty="0"/>
              <a:t>́ </a:t>
            </a:r>
            <a:r>
              <a:rPr dirty="0" err="1"/>
              <a:t>wpływ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losy</a:t>
            </a:r>
            <a:r>
              <a:rPr dirty="0"/>
              <a:t> </a:t>
            </a:r>
            <a:r>
              <a:rPr dirty="0" err="1"/>
              <a:t>konkretnej</a:t>
            </a:r>
            <a:r>
              <a:rPr dirty="0"/>
              <a:t> </a:t>
            </a:r>
            <a:r>
              <a:rPr dirty="0" err="1"/>
              <a:t>osoby</a:t>
            </a:r>
            <a:r>
              <a:rPr dirty="0"/>
              <a:t> </a:t>
            </a:r>
            <a:r>
              <a:rPr dirty="0" err="1"/>
              <a:t>badanej</a:t>
            </a:r>
            <a:endParaRPr dirty="0"/>
          </a:p>
        </p:txBody>
      </p:sp>
      <p:pic>
        <p:nvPicPr>
          <p:cNvPr id="8" name="Obraz 7" descr="http://wuplodz.praca.gov.pl/documents/1135278/1193512/ci%C4%85g%20PO%20WER%20i%20UE%20kolor/04bc3a2e-b319-4d4c-9aad-0dc94423bba7?t=142244668300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62" y="9124006"/>
            <a:ext cx="2808312" cy="439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0752" y="8905565"/>
            <a:ext cx="2448272" cy="657856"/>
          </a:xfrm>
          <a:prstGeom prst="rect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defTabSz="578358">
              <a:defRPr sz="7128"/>
            </a:lvl1pPr>
          </a:lstStyle>
          <a:p>
            <a:r>
              <a:t>Testy w Pracowni Testów Psychologicznych</a:t>
            </a:r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t>PracTest działa przy PTP i jest największym wydawcą testów psychologicznych w Polsce (blisko 150 testów)</a:t>
            </a:r>
          </a:p>
          <a:p>
            <a:r>
              <a:t>testy te znajdują szersze zastosowanie: w edukacji, medycynie, doradztwie zawodowym, HR, badaniach naukowych i in. (nie tylko dla psychologów, ale i innych specjalistów)</a:t>
            </a:r>
          </a:p>
        </p:txBody>
      </p:sp>
      <p:pic>
        <p:nvPicPr>
          <p:cNvPr id="5" name="Obraz 4" descr="http://wuplodz.praca.gov.pl/documents/1135278/1193512/ci%C4%85g%20PO%20WER%20i%20UE%20kolor/04bc3a2e-b319-4d4c-9aad-0dc94423bba7?t=14224466830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62" y="9124006"/>
            <a:ext cx="2808312" cy="439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0752" y="8905565"/>
            <a:ext cx="2448272" cy="657856"/>
          </a:xfrm>
          <a:prstGeom prst="rect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title"/>
          </p:nvPr>
        </p:nvSpPr>
        <p:spPr>
          <a:xfrm>
            <a:off x="355600" y="254000"/>
            <a:ext cx="12293600" cy="1311077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t>testy dla specjalistów HR</a:t>
            </a:r>
          </a:p>
        </p:txBody>
      </p:sp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xfrm>
            <a:off x="355600" y="1876821"/>
            <a:ext cx="12293600" cy="715287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64489" indent="-364489" defTabSz="408940">
              <a:spcBef>
                <a:spcPts val="3200"/>
              </a:spcBef>
              <a:defRPr sz="3220"/>
            </a:pPr>
            <a:r>
              <a:t>aby posługiwać się testami w biznesie trzeba zdobyć odpowiednie kwalifikacje zawodowe, które umożliwiają:</a:t>
            </a:r>
          </a:p>
          <a:p>
            <a:pPr marL="728979" lvl="1" indent="-364489" defTabSz="408940">
              <a:spcBef>
                <a:spcPts val="3200"/>
              </a:spcBef>
              <a:defRPr sz="3220"/>
            </a:pPr>
            <a:r>
              <a:t>zakup oryginalnych metod diagnostycznych</a:t>
            </a:r>
          </a:p>
          <a:p>
            <a:pPr marL="728979" lvl="1" indent="-364489" defTabSz="408940">
              <a:spcBef>
                <a:spcPts val="3200"/>
              </a:spcBef>
              <a:defRPr sz="3220"/>
            </a:pPr>
            <a:r>
              <a:t>kompetentne prowadzenie badań w organizacji</a:t>
            </a:r>
          </a:p>
          <a:p>
            <a:pPr marL="364489" indent="-364489" defTabSz="408940">
              <a:spcBef>
                <a:spcPts val="3200"/>
              </a:spcBef>
              <a:defRPr sz="3220"/>
            </a:pPr>
            <a:r>
              <a:t>kompetencje diagnostyczne (wiedza, umiejętności oraz postawa etyczna, konieczne do zastosowania testów) potwierdza:</a:t>
            </a:r>
          </a:p>
          <a:p>
            <a:pPr marL="364489" indent="-364489" defTabSz="408940">
              <a:spcBef>
                <a:spcPts val="3200"/>
              </a:spcBef>
              <a:defRPr sz="3220"/>
            </a:pPr>
            <a:r>
              <a:t>dyplom ukończenia studiów z psychologii</a:t>
            </a:r>
          </a:p>
          <a:p>
            <a:pPr marL="364489" indent="-364489" defTabSz="408940">
              <a:spcBef>
                <a:spcPts val="3200"/>
              </a:spcBef>
              <a:defRPr sz="3220"/>
            </a:pPr>
            <a:r>
              <a:t>certyfikat uprawniający do posługiwania się określonymi narzędziami, wydawany przez PracTest</a:t>
            </a:r>
          </a:p>
        </p:txBody>
      </p:sp>
      <p:pic>
        <p:nvPicPr>
          <p:cNvPr id="5" name="Obraz 4" descr="http://wuplodz.praca.gov.pl/documents/1135278/1193512/ci%C4%85g%20PO%20WER%20i%20UE%20kolor/04bc3a2e-b319-4d4c-9aad-0dc94423bba7?t=14224466830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62" y="9156708"/>
            <a:ext cx="2808312" cy="439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0752" y="8905565"/>
            <a:ext cx="2448272" cy="657856"/>
          </a:xfrm>
          <a:prstGeom prst="rect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pic>
        <p:nvPicPr>
          <p:cNvPr id="135" name="Zrzut ekranu 2017-03-02 o 22.36.2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9400" y="203200"/>
            <a:ext cx="12446000" cy="8850064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Obraz 4" descr="http://wuplodz.praca.gov.pl/documents/1135278/1193512/ci%C4%85g%20PO%20WER%20i%20UE%20kolor/04bc3a2e-b319-4d4c-9aad-0dc94423bba7?t=1422446683000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62" y="9124006"/>
            <a:ext cx="2808312" cy="439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4290" y="9081152"/>
            <a:ext cx="2376264" cy="657856"/>
          </a:xfrm>
          <a:prstGeom prst="rect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/>
        </p:nvSpPr>
        <p:spPr>
          <a:xfrm>
            <a:off x="2436713" y="1193800"/>
            <a:ext cx="7230121" cy="1270000"/>
          </a:xfrm>
          <a:prstGeom prst="rect">
            <a:avLst/>
          </a:prstGeom>
          <a:solidFill>
            <a:srgbClr val="81B6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r>
              <a:t>psycholog</a:t>
            </a:r>
          </a:p>
        </p:txBody>
      </p:sp>
      <p:sp>
        <p:nvSpPr>
          <p:cNvPr id="138" name="Shape 138"/>
          <p:cNvSpPr/>
          <p:nvPr/>
        </p:nvSpPr>
        <p:spPr>
          <a:xfrm>
            <a:off x="1524000" y="3241377"/>
            <a:ext cx="9055547" cy="5097761"/>
          </a:xfrm>
          <a:prstGeom prst="rect">
            <a:avLst/>
          </a:prstGeom>
          <a:solidFill>
            <a:srgbClr val="81B6C1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 marL="407504" indent="-407504" algn="l">
              <a:buClr>
                <a:srgbClr val="535353"/>
              </a:buClr>
              <a:buSzPct val="82000"/>
              <a:buChar char="•"/>
              <a:defRPr>
                <a:solidFill>
                  <a:srgbClr val="FFFFFF"/>
                </a:solidFill>
              </a:defRPr>
            </a:pPr>
            <a:r>
              <a:t>każdy psycholog posiadający dyplom ukończenia studiów magisterskich może kupić testy psychologiczne z kategorii </a:t>
            </a:r>
            <a:r>
              <a:rPr>
                <a:solidFill>
                  <a:schemeClr val="accent1">
                    <a:satOff val="5412"/>
                    <a:lumOff val="-30746"/>
                  </a:schemeClr>
                </a:solidFill>
              </a:rPr>
              <a:t>B1, B2</a:t>
            </a:r>
            <a:r>
              <a:t> i </a:t>
            </a:r>
            <a:r>
              <a:rPr>
                <a:solidFill>
                  <a:schemeClr val="accent1">
                    <a:satOff val="5412"/>
                    <a:lumOff val="-30746"/>
                  </a:schemeClr>
                </a:solidFill>
              </a:rPr>
              <a:t>C</a:t>
            </a:r>
            <a:r>
              <a:t> bez konieczności zdobywania certyfikatów</a:t>
            </a:r>
          </a:p>
          <a:p>
            <a:pPr marL="407504" indent="-407504" algn="l">
              <a:buClr>
                <a:srgbClr val="535353"/>
              </a:buClr>
              <a:buSzPct val="82000"/>
              <a:buChar char="•"/>
              <a:defRPr>
                <a:solidFill>
                  <a:srgbClr val="FFFFFF"/>
                </a:solidFill>
              </a:defRPr>
            </a:pPr>
            <a:r>
              <a:t>szkolenia jednak są rekomendowane</a:t>
            </a:r>
          </a:p>
          <a:p>
            <a:pPr marL="407504" indent="-407504" algn="l">
              <a:buClr>
                <a:srgbClr val="535353"/>
              </a:buClr>
              <a:buSzPct val="82000"/>
              <a:buChar char="•"/>
              <a:defRPr>
                <a:solidFill>
                  <a:srgbClr val="FFFFFF"/>
                </a:solidFill>
              </a:defRPr>
            </a:pPr>
            <a:r>
              <a:t>prowadzone są też szkolenia z zaawansowanego stosowania metod</a:t>
            </a:r>
          </a:p>
        </p:txBody>
      </p:sp>
      <p:pic>
        <p:nvPicPr>
          <p:cNvPr id="5" name="Obraz 4" descr="http://wuplodz.praca.gov.pl/documents/1135278/1193512/ci%C4%85g%20PO%20WER%20i%20UE%20kolor/04bc3a2e-b319-4d4c-9aad-0dc94423bba7?t=14224466830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62" y="9156708"/>
            <a:ext cx="2808312" cy="439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az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0752" y="8905565"/>
            <a:ext cx="2448272" cy="657856"/>
          </a:xfrm>
          <a:prstGeom prst="rect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/>
        </p:nvSpPr>
        <p:spPr>
          <a:xfrm>
            <a:off x="3786246" y="438150"/>
            <a:ext cx="5335737" cy="1511300"/>
          </a:xfrm>
          <a:prstGeom prst="rect">
            <a:avLst/>
          </a:prstGeom>
          <a:solidFill>
            <a:srgbClr val="BA80A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>
            <a:lvl1pPr>
              <a:defRPr sz="4600">
                <a:solidFill>
                  <a:srgbClr val="FFFFFF"/>
                </a:solidFill>
              </a:defRPr>
            </a:lvl1pPr>
          </a:lstStyle>
          <a:p>
            <a:r>
              <a:rPr dirty="0"/>
              <a:t>NIEPSYCHOLOG</a:t>
            </a:r>
          </a:p>
        </p:txBody>
      </p:sp>
      <p:sp>
        <p:nvSpPr>
          <p:cNvPr id="141" name="Shape 141"/>
          <p:cNvSpPr/>
          <p:nvPr/>
        </p:nvSpPr>
        <p:spPr>
          <a:xfrm>
            <a:off x="2813050" y="2284513"/>
            <a:ext cx="7904560" cy="2736304"/>
          </a:xfrm>
          <a:prstGeom prst="rect">
            <a:avLst/>
          </a:prstGeom>
          <a:solidFill>
            <a:srgbClr val="BA80A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r>
              <a:rPr dirty="0"/>
              <a:t>SZKOLENIA DLA NIEPSYCHOLOGÓW SĄ OBLIGATORYJNE</a:t>
            </a:r>
          </a:p>
          <a:p>
            <a:pPr>
              <a:defRPr>
                <a:solidFill>
                  <a:srgbClr val="FFFFFF"/>
                </a:solidFill>
              </a:defRPr>
            </a:pPr>
            <a:r>
              <a:rPr dirty="0" err="1"/>
              <a:t>zakłada</a:t>
            </a:r>
            <a:r>
              <a:rPr dirty="0"/>
              <a:t> </a:t>
            </a:r>
            <a:r>
              <a:rPr dirty="0" err="1"/>
              <a:t>się</a:t>
            </a:r>
            <a:r>
              <a:rPr dirty="0"/>
              <a:t> </a:t>
            </a:r>
            <a:r>
              <a:rPr dirty="0" err="1"/>
              <a:t>trójetapowe</a:t>
            </a:r>
            <a:r>
              <a:rPr dirty="0"/>
              <a:t> </a:t>
            </a:r>
            <a:r>
              <a:rPr dirty="0" err="1"/>
              <a:t>szkolenie</a:t>
            </a:r>
            <a:r>
              <a:rPr dirty="0"/>
              <a:t> </a:t>
            </a:r>
            <a:r>
              <a:rPr dirty="0" err="1"/>
              <a:t>certyfikacyjne</a:t>
            </a:r>
            <a:endParaRPr dirty="0"/>
          </a:p>
        </p:txBody>
      </p:sp>
      <p:sp>
        <p:nvSpPr>
          <p:cNvPr id="142" name="Shape 142"/>
          <p:cNvSpPr/>
          <p:nvPr/>
        </p:nvSpPr>
        <p:spPr>
          <a:xfrm>
            <a:off x="2813050" y="5914342"/>
            <a:ext cx="7904560" cy="2778882"/>
          </a:xfrm>
          <a:prstGeom prst="rect">
            <a:avLst/>
          </a:prstGeom>
          <a:solidFill>
            <a:srgbClr val="BA80A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r>
              <a:rPr sz="3000" dirty="0"/>
              <a:t>PSYCHOMETRIA</a:t>
            </a:r>
          </a:p>
          <a:p>
            <a:pPr>
              <a:defRPr>
                <a:solidFill>
                  <a:srgbClr val="FFFFFF"/>
                </a:solidFill>
              </a:defRPr>
            </a:pPr>
            <a:endParaRPr sz="3000" dirty="0"/>
          </a:p>
          <a:p>
            <a:pPr>
              <a:defRPr>
                <a:solidFill>
                  <a:srgbClr val="FFFFFF"/>
                </a:solidFill>
              </a:defRPr>
            </a:pPr>
            <a:r>
              <a:rPr sz="3000" dirty="0" err="1"/>
              <a:t>podstawowe</a:t>
            </a:r>
            <a:r>
              <a:rPr sz="3000" dirty="0"/>
              <a:t> </a:t>
            </a:r>
            <a:r>
              <a:rPr sz="3000" dirty="0" err="1"/>
              <a:t>umiejętności</a:t>
            </a:r>
            <a:r>
              <a:rPr sz="3000" dirty="0"/>
              <a:t> </a:t>
            </a:r>
            <a:r>
              <a:rPr sz="3000" dirty="0" err="1"/>
              <a:t>niezbędne</a:t>
            </a:r>
            <a:r>
              <a:rPr sz="3000" dirty="0"/>
              <a:t> do </a:t>
            </a:r>
            <a:r>
              <a:rPr sz="3000" dirty="0" err="1"/>
              <a:t>psychometrycznej</a:t>
            </a:r>
            <a:r>
              <a:rPr sz="3000" dirty="0"/>
              <a:t> </a:t>
            </a:r>
            <a:r>
              <a:rPr sz="3000" dirty="0" err="1"/>
              <a:t>i</a:t>
            </a:r>
            <a:r>
              <a:rPr sz="3000" dirty="0"/>
              <a:t> </a:t>
            </a:r>
            <a:r>
              <a:rPr sz="3000" dirty="0" err="1"/>
              <a:t>psychologicznej</a:t>
            </a:r>
            <a:r>
              <a:rPr sz="3000" dirty="0"/>
              <a:t> </a:t>
            </a:r>
            <a:r>
              <a:rPr sz="3000" dirty="0" err="1"/>
              <a:t>interpretacji</a:t>
            </a:r>
            <a:r>
              <a:rPr sz="3000" dirty="0"/>
              <a:t> </a:t>
            </a:r>
            <a:r>
              <a:rPr sz="3000" dirty="0" err="1"/>
              <a:t>wyników</a:t>
            </a:r>
            <a:r>
              <a:rPr sz="3000" dirty="0"/>
              <a:t> w </a:t>
            </a:r>
            <a:r>
              <a:rPr sz="3000" dirty="0" err="1"/>
              <a:t>testach</a:t>
            </a:r>
            <a:r>
              <a:rPr sz="3000" dirty="0"/>
              <a:t> </a:t>
            </a:r>
            <a:r>
              <a:rPr sz="3000" dirty="0" err="1"/>
              <a:t>oraz</a:t>
            </a:r>
            <a:r>
              <a:rPr sz="3000" dirty="0"/>
              <a:t> </a:t>
            </a:r>
            <a:r>
              <a:rPr sz="3000" dirty="0" err="1"/>
              <a:t>poprawnego</a:t>
            </a:r>
            <a:r>
              <a:rPr sz="3000" dirty="0"/>
              <a:t> </a:t>
            </a:r>
            <a:r>
              <a:rPr sz="3000" dirty="0" err="1"/>
              <a:t>organizowania</a:t>
            </a:r>
            <a:r>
              <a:rPr sz="3000" dirty="0"/>
              <a:t> </a:t>
            </a:r>
            <a:r>
              <a:rPr sz="3000" dirty="0" err="1"/>
              <a:t>badań</a:t>
            </a:r>
            <a:r>
              <a:rPr sz="3000" dirty="0"/>
              <a:t> </a:t>
            </a:r>
            <a:r>
              <a:rPr sz="3000" dirty="0" err="1"/>
              <a:t>testami</a:t>
            </a:r>
            <a:endParaRPr sz="3000" dirty="0"/>
          </a:p>
        </p:txBody>
      </p:sp>
      <p:sp>
        <p:nvSpPr>
          <p:cNvPr id="143" name="Shape 143"/>
          <p:cNvSpPr/>
          <p:nvPr/>
        </p:nvSpPr>
        <p:spPr>
          <a:xfrm rot="5393015">
            <a:off x="6319198" y="5157016"/>
            <a:ext cx="892263" cy="621125"/>
          </a:xfrm>
          <a:prstGeom prst="rightArrow">
            <a:avLst>
              <a:gd name="adj1" fmla="val 32000"/>
              <a:gd name="adj2" fmla="val 91938"/>
            </a:avLst>
          </a:prstGeom>
          <a:solidFill>
            <a:srgbClr val="C67FB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4" name="Shape 144"/>
          <p:cNvSpPr/>
          <p:nvPr/>
        </p:nvSpPr>
        <p:spPr>
          <a:xfrm>
            <a:off x="10822590" y="6381750"/>
            <a:ext cx="1862520" cy="191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0500" b="1">
                <a:solidFill>
                  <a:srgbClr val="30548D"/>
                </a:solidFill>
                <a:latin typeface="Avenir Next"/>
                <a:ea typeface="Avenir Next"/>
                <a:cs typeface="Avenir Next"/>
                <a:sym typeface="Avenir Next"/>
              </a:defRPr>
            </a:lvl1pPr>
          </a:lstStyle>
          <a:p>
            <a:r>
              <a:t>B1</a:t>
            </a:r>
          </a:p>
        </p:txBody>
      </p:sp>
      <p:pic>
        <p:nvPicPr>
          <p:cNvPr id="8" name="Obraz 7" descr="http://wuplodz.praca.gov.pl/documents/1135278/1193512/ci%C4%85g%20PO%20WER%20i%20UE%20kolor/04bc3a2e-b319-4d4c-9aad-0dc94423bba7?t=14224466830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62" y="9156708"/>
            <a:ext cx="2808312" cy="439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az 8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0752" y="8905565"/>
            <a:ext cx="2448272" cy="657856"/>
          </a:xfrm>
          <a:prstGeom prst="rect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/>
        </p:nvSpPr>
        <p:spPr>
          <a:xfrm>
            <a:off x="1393328" y="787400"/>
            <a:ext cx="10801600" cy="7761808"/>
          </a:xfrm>
          <a:prstGeom prst="rect">
            <a:avLst/>
          </a:prstGeom>
          <a:solidFill>
            <a:srgbClr val="F2DFFB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6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7" name="Shape 147"/>
          <p:cNvSpPr/>
          <p:nvPr/>
        </p:nvSpPr>
        <p:spPr>
          <a:xfrm>
            <a:off x="3433663" y="3784600"/>
            <a:ext cx="3241924" cy="1968649"/>
          </a:xfrm>
          <a:prstGeom prst="rect">
            <a:avLst/>
          </a:prstGeom>
          <a:solidFill>
            <a:srgbClr val="BA80A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</a:defRPr>
            </a:pPr>
            <a:r>
              <a:rPr sz="3500"/>
              <a:t>wypalenie zawodowe</a:t>
            </a:r>
            <a:r>
              <a:t> </a:t>
            </a:r>
            <a:r>
              <a:rPr b="1">
                <a:latin typeface="Gill Sans"/>
                <a:ea typeface="Gill Sans"/>
                <a:cs typeface="Gill Sans"/>
                <a:sym typeface="Gill Sans"/>
              </a:rPr>
              <a:t>LBQ</a:t>
            </a:r>
            <a:r>
              <a:t>      </a:t>
            </a:r>
            <a:r>
              <a:rPr b="1">
                <a:solidFill>
                  <a:srgbClr val="235DFF"/>
                </a:solidFill>
                <a:latin typeface="Gill Sans"/>
                <a:ea typeface="Gill Sans"/>
                <a:cs typeface="Gill Sans"/>
                <a:sym typeface="Gill Sans"/>
              </a:rPr>
              <a:t>B2</a:t>
            </a:r>
          </a:p>
        </p:txBody>
      </p:sp>
      <p:sp>
        <p:nvSpPr>
          <p:cNvPr id="148" name="Shape 148"/>
          <p:cNvSpPr/>
          <p:nvPr/>
        </p:nvSpPr>
        <p:spPr>
          <a:xfrm>
            <a:off x="7281763" y="3784600"/>
            <a:ext cx="3241924" cy="1968649"/>
          </a:xfrm>
          <a:prstGeom prst="rect">
            <a:avLst/>
          </a:prstGeom>
          <a:solidFill>
            <a:srgbClr val="BA80A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3900">
                <a:solidFill>
                  <a:srgbClr val="FFFFFF"/>
                </a:solidFill>
              </a:defRPr>
            </a:pPr>
            <a:r>
              <a:t>motywacja osiągnięć </a:t>
            </a:r>
          </a:p>
          <a:p>
            <a:pPr>
              <a:defRPr sz="4400">
                <a:solidFill>
                  <a:srgbClr val="FFFFFF"/>
                </a:solidFill>
              </a:defRPr>
            </a:pPr>
            <a:r>
              <a:t> </a:t>
            </a:r>
            <a:r>
              <a:rPr b="1">
                <a:latin typeface="Gill Sans"/>
                <a:ea typeface="Gill Sans"/>
                <a:cs typeface="Gill Sans"/>
                <a:sym typeface="Gill Sans"/>
              </a:rPr>
              <a:t>LMI</a:t>
            </a:r>
            <a:r>
              <a:t>      </a:t>
            </a:r>
            <a:r>
              <a:rPr b="1">
                <a:solidFill>
                  <a:srgbClr val="235DFF"/>
                </a:solidFill>
                <a:latin typeface="Gill Sans"/>
                <a:ea typeface="Gill Sans"/>
                <a:cs typeface="Gill Sans"/>
                <a:sym typeface="Gill Sans"/>
              </a:rPr>
              <a:t>B2</a:t>
            </a:r>
          </a:p>
        </p:txBody>
      </p:sp>
      <p:sp>
        <p:nvSpPr>
          <p:cNvPr id="149" name="Shape 149"/>
          <p:cNvSpPr/>
          <p:nvPr/>
        </p:nvSpPr>
        <p:spPr>
          <a:xfrm>
            <a:off x="8538269" y="5918200"/>
            <a:ext cx="3241924" cy="1968649"/>
          </a:xfrm>
          <a:prstGeom prst="rect">
            <a:avLst/>
          </a:prstGeom>
          <a:solidFill>
            <a:srgbClr val="BA80A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4600">
                <a:solidFill>
                  <a:srgbClr val="FFFFFF"/>
                </a:solidFill>
              </a:defRPr>
            </a:pPr>
            <a:r>
              <a:rPr sz="3300" dirty="0" err="1"/>
              <a:t>osobowość</a:t>
            </a:r>
            <a:r>
              <a:rPr sz="3300" dirty="0"/>
              <a:t> w </a:t>
            </a:r>
            <a:r>
              <a:rPr sz="3300" dirty="0" err="1"/>
              <a:t>pracy</a:t>
            </a:r>
            <a:r>
              <a:rPr sz="3800" dirty="0"/>
              <a:t>  </a:t>
            </a:r>
          </a:p>
          <a:p>
            <a:pPr>
              <a:defRPr sz="4600">
                <a:solidFill>
                  <a:srgbClr val="FFFFFF"/>
                </a:solidFill>
              </a:defRPr>
            </a:pPr>
            <a:r>
              <a:rPr sz="4000" b="1" dirty="0">
                <a:latin typeface="Gill Sans"/>
                <a:ea typeface="Gill Sans"/>
                <a:cs typeface="Gill Sans"/>
                <a:sym typeface="Gill Sans"/>
              </a:rPr>
              <a:t>BIP</a:t>
            </a:r>
            <a:r>
              <a:rPr dirty="0"/>
              <a:t>      </a:t>
            </a:r>
            <a:r>
              <a:rPr b="1" dirty="0">
                <a:solidFill>
                  <a:srgbClr val="235DFF"/>
                </a:solidFill>
                <a:latin typeface="Gill Sans"/>
                <a:ea typeface="Gill Sans"/>
                <a:cs typeface="Gill Sans"/>
                <a:sym typeface="Gill Sans"/>
              </a:rPr>
              <a:t>B2</a:t>
            </a:r>
          </a:p>
        </p:txBody>
      </p:sp>
      <p:sp>
        <p:nvSpPr>
          <p:cNvPr id="150" name="Shape 150"/>
          <p:cNvSpPr/>
          <p:nvPr/>
        </p:nvSpPr>
        <p:spPr>
          <a:xfrm>
            <a:off x="5173166" y="5918200"/>
            <a:ext cx="3241924" cy="1968649"/>
          </a:xfrm>
          <a:prstGeom prst="rect">
            <a:avLst/>
          </a:prstGeom>
          <a:solidFill>
            <a:srgbClr val="BA80A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 algn="l">
              <a:defRPr sz="4600">
                <a:solidFill>
                  <a:srgbClr val="FFFFFF"/>
                </a:solidFill>
              </a:defRPr>
            </a:pPr>
            <a:r>
              <a:rPr sz="3300" dirty="0" err="1"/>
              <a:t>poczucie</a:t>
            </a:r>
            <a:r>
              <a:rPr sz="3300" dirty="0"/>
              <a:t> </a:t>
            </a:r>
            <a:r>
              <a:rPr sz="3300" dirty="0" err="1"/>
              <a:t>umiej-scowienia</a:t>
            </a:r>
            <a:r>
              <a:rPr sz="3300" dirty="0"/>
              <a:t> </a:t>
            </a:r>
            <a:r>
              <a:rPr sz="3300" dirty="0" err="1"/>
              <a:t>kontroli</a:t>
            </a:r>
            <a:r>
              <a:rPr sz="3300" dirty="0"/>
              <a:t> </a:t>
            </a:r>
            <a:r>
              <a:rPr sz="3300" b="1" dirty="0">
                <a:latin typeface="Gill Sans"/>
                <a:ea typeface="Gill Sans"/>
                <a:cs typeface="Gill Sans"/>
                <a:sym typeface="Gill Sans"/>
              </a:rPr>
              <a:t>CWP</a:t>
            </a:r>
            <a:r>
              <a:rPr sz="3300" dirty="0"/>
              <a:t>      </a:t>
            </a:r>
            <a:r>
              <a:rPr sz="3300" b="1" dirty="0">
                <a:solidFill>
                  <a:srgbClr val="235DFF"/>
                </a:solidFill>
                <a:latin typeface="Gill Sans"/>
                <a:ea typeface="Gill Sans"/>
                <a:cs typeface="Gill Sans"/>
                <a:sym typeface="Gill Sans"/>
              </a:rPr>
              <a:t>B2</a:t>
            </a:r>
            <a:r>
              <a:rPr sz="3300" dirty="0"/>
              <a:t> </a:t>
            </a:r>
          </a:p>
        </p:txBody>
      </p:sp>
      <p:sp>
        <p:nvSpPr>
          <p:cNvPr id="151" name="Shape 151"/>
          <p:cNvSpPr/>
          <p:nvPr/>
        </p:nvSpPr>
        <p:spPr>
          <a:xfrm>
            <a:off x="1808063" y="5918200"/>
            <a:ext cx="3241924" cy="1968649"/>
          </a:xfrm>
          <a:prstGeom prst="rect">
            <a:avLst/>
          </a:prstGeom>
          <a:solidFill>
            <a:srgbClr val="BA80AE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/>
          <a:lstStyle/>
          <a:p>
            <a:pPr>
              <a:defRPr sz="4600">
                <a:solidFill>
                  <a:srgbClr val="FFFFFF"/>
                </a:solidFill>
              </a:defRPr>
            </a:pPr>
            <a:r>
              <a:rPr sz="3300" dirty="0"/>
              <a:t>style </a:t>
            </a:r>
            <a:r>
              <a:rPr sz="3300" dirty="0" err="1"/>
              <a:t>kierowania</a:t>
            </a:r>
            <a:r>
              <a:rPr sz="3300" dirty="0"/>
              <a:t> w </a:t>
            </a:r>
            <a:r>
              <a:rPr sz="3300" dirty="0" err="1"/>
              <a:t>organizacji</a:t>
            </a:r>
            <a:r>
              <a:rPr sz="3300" dirty="0"/>
              <a:t> </a:t>
            </a:r>
            <a:r>
              <a:rPr sz="3300" b="1" dirty="0">
                <a:latin typeface="Gill Sans"/>
                <a:ea typeface="Gill Sans"/>
                <a:cs typeface="Gill Sans"/>
                <a:sym typeface="Gill Sans"/>
              </a:rPr>
              <a:t>WERK</a:t>
            </a:r>
            <a:r>
              <a:rPr sz="3300" dirty="0"/>
              <a:t>    </a:t>
            </a:r>
            <a:r>
              <a:rPr sz="3300" b="1" dirty="0">
                <a:solidFill>
                  <a:srgbClr val="235DFF"/>
                </a:solidFill>
                <a:latin typeface="Gill Sans"/>
                <a:ea typeface="Gill Sans"/>
                <a:cs typeface="Gill Sans"/>
                <a:sym typeface="Gill Sans"/>
              </a:rPr>
              <a:t>B2</a:t>
            </a:r>
          </a:p>
        </p:txBody>
      </p:sp>
      <p:sp>
        <p:nvSpPr>
          <p:cNvPr id="152" name="Shape 152"/>
          <p:cNvSpPr/>
          <p:nvPr/>
        </p:nvSpPr>
        <p:spPr>
          <a:xfrm>
            <a:off x="2975793" y="1466850"/>
            <a:ext cx="7867750" cy="176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>
              <a:defRPr b="1">
                <a:solidFill>
                  <a:srgbClr val="682F52"/>
                </a:solidFill>
                <a:latin typeface="Gill Sans"/>
                <a:ea typeface="Gill Sans"/>
                <a:cs typeface="Gill Sans"/>
                <a:sym typeface="Gill Sans"/>
              </a:defRPr>
            </a:pPr>
            <a:r>
              <a:t>METODY</a:t>
            </a:r>
          </a:p>
          <a:p>
            <a:pPr lvl="1">
              <a:defRPr sz="2700">
                <a:solidFill>
                  <a:srgbClr val="682F52"/>
                </a:solidFill>
              </a:defRPr>
            </a:pPr>
            <a:r>
              <a:t>szkolenia narzędziowe umożliwiające zapoznanie się z testami psychologicznymi przeznaczonymi do wspierania procesów personalnych w organizacjach</a:t>
            </a:r>
          </a:p>
        </p:txBody>
      </p:sp>
      <p:sp>
        <p:nvSpPr>
          <p:cNvPr id="153" name="Shape 153"/>
          <p:cNvSpPr/>
          <p:nvPr/>
        </p:nvSpPr>
        <p:spPr>
          <a:xfrm rot="5393015">
            <a:off x="6463791" y="347547"/>
            <a:ext cx="892262" cy="621125"/>
          </a:xfrm>
          <a:prstGeom prst="rightArrow">
            <a:avLst>
              <a:gd name="adj1" fmla="val 32000"/>
              <a:gd name="adj2" fmla="val 91938"/>
            </a:avLst>
          </a:prstGeom>
          <a:solidFill>
            <a:srgbClr val="C67FB9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" name="Obraz 10" descr="http://wuplodz.praca.gov.pl/documents/1135278/1193512/ci%C4%85g%20PO%20WER%20i%20UE%20kolor/04bc3a2e-b319-4d4c-9aad-0dc94423bba7?t=142244668300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62" y="9156708"/>
            <a:ext cx="2808312" cy="4394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Obraz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0752" y="8905565"/>
            <a:ext cx="2448272" cy="657856"/>
          </a:xfrm>
          <a:prstGeom prst="rect">
            <a:avLst/>
          </a:prstGeom>
          <a:solidFill>
            <a:srgbClr val="000000"/>
          </a:solidFill>
          <a:ln w="38100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howroom">
  <a:themeElements>
    <a:clrScheme name="Showroom">
      <a:dk1>
        <a:srgbClr val="000000"/>
      </a:dk1>
      <a:lt1>
        <a:srgbClr val="FFFFFF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576</Words>
  <Application>Microsoft Office PowerPoint</Application>
  <PresentationFormat>Niestandardowy</PresentationFormat>
  <Paragraphs>44</Paragraphs>
  <Slides>10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Showroom</vt:lpstr>
      <vt:lpstr>wykorzystanie  testów  psychologicznych  w HR</vt:lpstr>
      <vt:lpstr>czym są testy</vt:lpstr>
      <vt:lpstr>Prezentacja programu PowerPoint</vt:lpstr>
      <vt:lpstr>Testy w Pracowni Testów Psychologicznych</vt:lpstr>
      <vt:lpstr>testy dla specjalistów HR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wykorzystanie  testów  psychologicznych  w HR</dc:title>
  <dc:creator>Katarzyna</dc:creator>
  <cp:lastModifiedBy>Katarzyna</cp:lastModifiedBy>
  <cp:revision>2</cp:revision>
  <dcterms:modified xsi:type="dcterms:W3CDTF">2017-03-03T09:22:07Z</dcterms:modified>
</cp:coreProperties>
</file>